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notesSlides/notesSlide21.xml" ContentType="application/vnd.openxmlformats-officedocument.presentationml.notesSlide+xml"/>
  <Override PartName="/ppt/charts/chart4.xml" ContentType="application/vnd.openxmlformats-officedocument.drawingml.chart+xml"/>
  <Override PartName="/ppt/theme/themeOverride2.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5.xml" ContentType="application/vnd.openxmlformats-officedocument.drawingml.chart+xml"/>
  <Override PartName="/ppt/theme/themeOverride3.xml" ContentType="application/vnd.openxmlformats-officedocument.themeOverride+xml"/>
  <Override PartName="/ppt/drawings/drawing1.xml" ContentType="application/vnd.openxmlformats-officedocument.drawingml.chartshape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handoutMasterIdLst>
    <p:handoutMasterId r:id="rId46"/>
  </p:handoutMasterIdLst>
  <p:sldIdLst>
    <p:sldId id="257" r:id="rId2"/>
    <p:sldId id="848" r:id="rId3"/>
    <p:sldId id="853" r:id="rId4"/>
    <p:sldId id="1002" r:id="rId5"/>
    <p:sldId id="1006" r:id="rId6"/>
    <p:sldId id="1007" r:id="rId7"/>
    <p:sldId id="996" r:id="rId8"/>
    <p:sldId id="855" r:id="rId9"/>
    <p:sldId id="854" r:id="rId10"/>
    <p:sldId id="1015" r:id="rId11"/>
    <p:sldId id="1026" r:id="rId12"/>
    <p:sldId id="943" r:id="rId13"/>
    <p:sldId id="938" r:id="rId14"/>
    <p:sldId id="1014" r:id="rId15"/>
    <p:sldId id="1027" r:id="rId16"/>
    <p:sldId id="959" r:id="rId17"/>
    <p:sldId id="878" r:id="rId18"/>
    <p:sldId id="957" r:id="rId19"/>
    <p:sldId id="1021" r:id="rId20"/>
    <p:sldId id="1023" r:id="rId21"/>
    <p:sldId id="1024" r:id="rId22"/>
    <p:sldId id="1028" r:id="rId23"/>
    <p:sldId id="1017" r:id="rId24"/>
    <p:sldId id="1018" r:id="rId25"/>
    <p:sldId id="1019" r:id="rId26"/>
    <p:sldId id="1020" r:id="rId27"/>
    <p:sldId id="960" r:id="rId28"/>
    <p:sldId id="885" r:id="rId29"/>
    <p:sldId id="999" r:id="rId30"/>
    <p:sldId id="986" r:id="rId31"/>
    <p:sldId id="989" r:id="rId32"/>
    <p:sldId id="967" r:id="rId33"/>
    <p:sldId id="980" r:id="rId34"/>
    <p:sldId id="973" r:id="rId35"/>
    <p:sldId id="1025" r:id="rId36"/>
    <p:sldId id="1003" r:id="rId37"/>
    <p:sldId id="1005" r:id="rId38"/>
    <p:sldId id="1010" r:id="rId39"/>
    <p:sldId id="991" r:id="rId40"/>
    <p:sldId id="992" r:id="rId41"/>
    <p:sldId id="993" r:id="rId42"/>
    <p:sldId id="983" r:id="rId43"/>
    <p:sldId id="995" r:id="rId44"/>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A900"/>
    <a:srgbClr val="EF4129"/>
    <a:srgbClr val="0099D2"/>
    <a:srgbClr val="E8303B"/>
    <a:srgbClr val="5DA9DD"/>
    <a:srgbClr val="4267B2"/>
    <a:srgbClr val="FEF3D4"/>
    <a:srgbClr val="F8E08E"/>
    <a:srgbClr val="383333"/>
    <a:srgbClr val="C26E68"/>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3395" autoAdjust="0"/>
  </p:normalViewPr>
  <p:slideViewPr>
    <p:cSldViewPr snapToGrid="0" snapToObjects="1">
      <p:cViewPr varScale="1">
        <p:scale>
          <a:sx n="80" d="100"/>
          <a:sy n="80" d="100"/>
        </p:scale>
        <p:origin x="-300" y="-90"/>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10422"/>
    </p:cViewPr>
  </p:sorterViewPr>
  <p:notesViewPr>
    <p:cSldViewPr snapToGrid="0" snapToObjects="1">
      <p:cViewPr varScale="1">
        <p:scale>
          <a:sx n="60" d="100"/>
          <a:sy n="60" d="100"/>
        </p:scale>
        <p:origin x="2538" y="90"/>
      </p:cViewPr>
      <p:guideLst>
        <p:guide orient="horz" pos="3126"/>
        <p:guide pos="214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2" Type="http://schemas.openxmlformats.org/officeDocument/2006/relationships/oleObject" Target="file:///\\serv-02\rgrandpierre\PEPFAR\GHESKIO\Rapport%20Reseau\report%20Dr%20Pape%20sept%202011.xls" TargetMode="External"/><Relationship Id="rId1" Type="http://schemas.openxmlformats.org/officeDocument/2006/relationships/themeOverride" Target="../theme/themeOverride2.xml"/></Relationships>
</file>

<file path=ppt/charts/_rels/chart5.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servtest\Programmes\MACIUS%20YOURY\YM_GHESKIO\TB\TB_REPORTS\Nbre%20total%20diagnostiqu&#233;_ann&#233;e\Courbe%20GHESKIO%20and%20IMIS%20TB%20Cases%20%202009%20-Dec%202015.xls" TargetMode="External"/><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529261545009576E-2"/>
          <c:y val="6.435567143947081E-2"/>
          <c:w val="0.88535457524331196"/>
          <c:h val="0.82582143835971633"/>
        </c:manualLayout>
      </c:layout>
      <c:lineChart>
        <c:grouping val="standard"/>
        <c:varyColors val="0"/>
        <c:ser>
          <c:idx val="0"/>
          <c:order val="0"/>
          <c:tx>
            <c:v>Années</c:v>
          </c:tx>
          <c:spPr>
            <a:ln>
              <a:solidFill>
                <a:schemeClr val="accent1"/>
              </a:solidFill>
            </a:ln>
          </c:spPr>
          <c:marker>
            <c:symbol val="diamond"/>
            <c:size val="6"/>
            <c:spPr>
              <a:ln>
                <a:solidFill>
                  <a:srgbClr val="FFFF00"/>
                </a:solidFill>
              </a:ln>
            </c:spPr>
          </c:marker>
          <c:cat>
            <c:numRef>
              <c:f>Sheet1!$A$1:$I$1</c:f>
              <c:numCache>
                <c:formatCode>General</c:formatCode>
                <c:ptCount val="9"/>
                <c:pt idx="0">
                  <c:v>1965</c:v>
                </c:pt>
                <c:pt idx="1">
                  <c:v>1970</c:v>
                </c:pt>
                <c:pt idx="2">
                  <c:v>1975</c:v>
                </c:pt>
                <c:pt idx="3">
                  <c:v>1980</c:v>
                </c:pt>
                <c:pt idx="4">
                  <c:v>1981</c:v>
                </c:pt>
                <c:pt idx="5">
                  <c:v>1985</c:v>
                </c:pt>
                <c:pt idx="6">
                  <c:v>1990</c:v>
                </c:pt>
                <c:pt idx="7">
                  <c:v>1995</c:v>
                </c:pt>
                <c:pt idx="8">
                  <c:v>2000</c:v>
                </c:pt>
              </c:numCache>
            </c:numRef>
          </c:cat>
          <c:val>
            <c:numRef>
              <c:f>Sheet1!$A$2:$I$2</c:f>
              <c:numCache>
                <c:formatCode>General</c:formatCode>
                <c:ptCount val="9"/>
                <c:pt idx="0">
                  <c:v>40</c:v>
                </c:pt>
                <c:pt idx="1">
                  <c:v>42</c:v>
                </c:pt>
                <c:pt idx="2">
                  <c:v>41</c:v>
                </c:pt>
                <c:pt idx="3">
                  <c:v>20</c:v>
                </c:pt>
                <c:pt idx="4">
                  <c:v>1</c:v>
                </c:pt>
                <c:pt idx="5">
                  <c:v>1</c:v>
                </c:pt>
                <c:pt idx="6">
                  <c:v>1</c:v>
                </c:pt>
                <c:pt idx="7">
                  <c:v>1</c:v>
                </c:pt>
                <c:pt idx="8">
                  <c:v>1</c:v>
                </c:pt>
              </c:numCache>
            </c:numRef>
          </c:val>
          <c:smooth val="1"/>
          <c:extLst xmlns:c16r2="http://schemas.microsoft.com/office/drawing/2015/06/chart">
            <c:ext xmlns:c16="http://schemas.microsoft.com/office/drawing/2014/chart" uri="{C3380CC4-5D6E-409C-BE32-E72D297353CC}">
              <c16:uniqueId val="{00000000-C324-46F5-822F-EF2B7EB3E539}"/>
            </c:ext>
          </c:extLst>
        </c:ser>
        <c:dLbls>
          <c:showLegendKey val="0"/>
          <c:showVal val="0"/>
          <c:showCatName val="0"/>
          <c:showSerName val="0"/>
          <c:showPercent val="0"/>
          <c:showBubbleSize val="0"/>
        </c:dLbls>
        <c:marker val="1"/>
        <c:smooth val="0"/>
        <c:axId val="82557184"/>
        <c:axId val="83972480"/>
      </c:lineChart>
      <c:catAx>
        <c:axId val="82557184"/>
        <c:scaling>
          <c:orientation val="minMax"/>
        </c:scaling>
        <c:delete val="0"/>
        <c:axPos val="b"/>
        <c:numFmt formatCode="General" sourceLinked="1"/>
        <c:majorTickMark val="out"/>
        <c:minorTickMark val="none"/>
        <c:tickLblPos val="nextTo"/>
        <c:txPr>
          <a:bodyPr/>
          <a:lstStyle/>
          <a:p>
            <a:pPr>
              <a:defRPr>
                <a:solidFill>
                  <a:schemeClr val="tx1"/>
                </a:solidFill>
              </a:defRPr>
            </a:pPr>
            <a:endParaRPr lang="en-US"/>
          </a:p>
        </c:txPr>
        <c:crossAx val="83972480"/>
        <c:crosses val="autoZero"/>
        <c:auto val="1"/>
        <c:lblAlgn val="ctr"/>
        <c:lblOffset val="100"/>
        <c:noMultiLvlLbl val="0"/>
      </c:catAx>
      <c:valAx>
        <c:axId val="83972480"/>
        <c:scaling>
          <c:orientation val="minMax"/>
        </c:scaling>
        <c:delete val="0"/>
        <c:axPos val="l"/>
        <c:majorGridlines/>
        <c:numFmt formatCode="General" sourceLinked="1"/>
        <c:majorTickMark val="out"/>
        <c:minorTickMark val="none"/>
        <c:tickLblPos val="nextTo"/>
        <c:txPr>
          <a:bodyPr/>
          <a:lstStyle/>
          <a:p>
            <a:pPr>
              <a:defRPr>
                <a:solidFill>
                  <a:schemeClr val="tx1"/>
                </a:solidFill>
              </a:defRPr>
            </a:pPr>
            <a:endParaRPr lang="en-US"/>
          </a:p>
        </c:txPr>
        <c:crossAx val="82557184"/>
        <c:crosses val="autoZero"/>
        <c:crossBetween val="between"/>
      </c:valAx>
      <c:spPr>
        <a:noFill/>
        <a:ln w="25389">
          <a:noFill/>
        </a:ln>
      </c:spPr>
    </c:plotArea>
    <c:legend>
      <c:legendPos val="b"/>
      <c:layout/>
      <c:overlay val="0"/>
    </c:legend>
    <c:plotVisOnly val="1"/>
    <c:dispBlanksAs val="gap"/>
    <c:showDLblsOverMax val="0"/>
  </c:chart>
  <c:txPr>
    <a:bodyPr/>
    <a:lstStyle/>
    <a:p>
      <a:pPr>
        <a:defRPr baseline="0">
          <a:solidFill>
            <a:schemeClr val="bg1"/>
          </a:solidFil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Infant mortality</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1980</c:v>
                </c:pt>
                <c:pt idx="1">
                  <c:v>1990</c:v>
                </c:pt>
                <c:pt idx="2">
                  <c:v>1995</c:v>
                </c:pt>
                <c:pt idx="3">
                  <c:v>2000</c:v>
                </c:pt>
                <c:pt idx="4">
                  <c:v>2005</c:v>
                </c:pt>
                <c:pt idx="5">
                  <c:v>2008</c:v>
                </c:pt>
              </c:strCache>
            </c:strRef>
          </c:cat>
          <c:val>
            <c:numRef>
              <c:f>Sheet1!$B$2:$G$2</c:f>
              <c:numCache>
                <c:formatCode>General</c:formatCode>
                <c:ptCount val="6"/>
                <c:pt idx="0">
                  <c:v>144</c:v>
                </c:pt>
                <c:pt idx="1">
                  <c:v>105</c:v>
                </c:pt>
                <c:pt idx="2">
                  <c:v>98</c:v>
                </c:pt>
                <c:pt idx="3">
                  <c:v>78</c:v>
                </c:pt>
                <c:pt idx="4">
                  <c:v>62</c:v>
                </c:pt>
                <c:pt idx="5">
                  <c:v>57</c:v>
                </c:pt>
              </c:numCache>
            </c:numRef>
          </c:val>
          <c:smooth val="0"/>
          <c:extLst xmlns:c16r2="http://schemas.microsoft.com/office/drawing/2015/06/chart">
            <c:ext xmlns:c16="http://schemas.microsoft.com/office/drawing/2014/chart" uri="{C3380CC4-5D6E-409C-BE32-E72D297353CC}">
              <c16:uniqueId val="{00000000-1E46-4749-B5C2-4C84CBADD1DF}"/>
            </c:ext>
          </c:extLst>
        </c:ser>
        <c:dLbls>
          <c:dLblPos val="t"/>
          <c:showLegendKey val="0"/>
          <c:showVal val="1"/>
          <c:showCatName val="0"/>
          <c:showSerName val="0"/>
          <c:showPercent val="0"/>
          <c:showBubbleSize val="0"/>
        </c:dLbls>
        <c:marker val="1"/>
        <c:smooth val="0"/>
        <c:axId val="84013056"/>
        <c:axId val="84015744"/>
      </c:lineChart>
      <c:catAx>
        <c:axId val="84013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015744"/>
        <c:crosses val="autoZero"/>
        <c:auto val="1"/>
        <c:lblAlgn val="ctr"/>
        <c:lblOffset val="100"/>
        <c:noMultiLvlLbl val="0"/>
      </c:catAx>
      <c:valAx>
        <c:axId val="840157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01305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sz="1682" dirty="0">
                <a:solidFill>
                  <a:schemeClr val="bg1"/>
                </a:solidFill>
              </a:rPr>
              <a:t>Active patients on ART (2005-March</a:t>
            </a:r>
            <a:r>
              <a:rPr lang="en-US" sz="1682" baseline="0" dirty="0">
                <a:solidFill>
                  <a:schemeClr val="bg1"/>
                </a:solidFill>
              </a:rPr>
              <a:t> 2019)</a:t>
            </a:r>
            <a:endParaRPr lang="en-US" sz="2400" dirty="0">
              <a:solidFill>
                <a:schemeClr val="bg1"/>
              </a:solidFill>
            </a:endParaRPr>
          </a:p>
        </c:rich>
      </c:tx>
      <c:layout/>
      <c:overlay val="0"/>
    </c:title>
    <c:autoTitleDeleted val="0"/>
    <c:plotArea>
      <c:layout/>
      <c:barChart>
        <c:barDir val="col"/>
        <c:grouping val="clustered"/>
        <c:varyColors val="0"/>
        <c:ser>
          <c:idx val="0"/>
          <c:order val="0"/>
          <c:tx>
            <c:strRef>
              <c:f>Sheet5!$A$2</c:f>
              <c:strCache>
                <c:ptCount val="1"/>
                <c:pt idx="0">
                  <c:v>Haiti</c:v>
                </c:pt>
              </c:strCache>
            </c:strRef>
          </c:tx>
          <c:spPr>
            <a:solidFill>
              <a:schemeClr val="bg1">
                <a:lumMod val="85000"/>
              </a:schemeClr>
            </a:solidFill>
          </c:spPr>
          <c:invertIfNegative val="0"/>
          <c:dLbls>
            <c:dLbl>
              <c:idx val="0"/>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859F-4A7E-89D9-F888E56EE329}"/>
                </c:ext>
              </c:extLst>
            </c:dLbl>
            <c:dLbl>
              <c:idx val="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859F-4A7E-89D9-F888E56EE329}"/>
                </c:ext>
              </c:extLst>
            </c:dLbl>
            <c:dLbl>
              <c:idx val="2"/>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859F-4A7E-89D9-F888E56EE329}"/>
                </c:ext>
              </c:extLst>
            </c:dLbl>
            <c:dLbl>
              <c:idx val="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859F-4A7E-89D9-F888E56EE329}"/>
                </c:ext>
              </c:extLst>
            </c:dLbl>
            <c:dLbl>
              <c:idx val="4"/>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859F-4A7E-89D9-F888E56EE329}"/>
                </c:ext>
              </c:extLst>
            </c:dLbl>
            <c:dLbl>
              <c:idx val="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859F-4A7E-89D9-F888E56EE329}"/>
                </c:ext>
              </c:extLst>
            </c:dLbl>
            <c:dLbl>
              <c:idx val="6"/>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859F-4A7E-89D9-F888E56EE329}"/>
                </c:ext>
              </c:extLst>
            </c:dLbl>
            <c:dLbl>
              <c:idx val="7"/>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859F-4A7E-89D9-F888E56EE329}"/>
                </c:ext>
              </c:extLst>
            </c:dLbl>
            <c:dLbl>
              <c:idx val="8"/>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859F-4A7E-89D9-F888E56EE329}"/>
                </c:ext>
              </c:extLst>
            </c:dLbl>
            <c:dLbl>
              <c:idx val="9"/>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859F-4A7E-89D9-F888E56EE329}"/>
                </c:ext>
              </c:extLst>
            </c:dLbl>
            <c:dLbl>
              <c:idx val="10"/>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859F-4A7E-89D9-F888E56EE329}"/>
                </c:ext>
              </c:extLst>
            </c:dLbl>
            <c:spPr>
              <a:noFill/>
              <a:ln w="17803">
                <a:noFill/>
              </a:ln>
            </c:spPr>
            <c:txPr>
              <a:bodyPr/>
              <a:lstStyle/>
              <a:p>
                <a:pPr>
                  <a:defRPr sz="1050" b="1">
                    <a:solidFill>
                      <a:schemeClr val="bg1"/>
                    </a:solidFill>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numRef>
              <c:f>Sheet5!$B$1:$R$1</c:f>
              <c:numCache>
                <c:formatCode>General</c:formatCode>
                <c:ptCount val="17"/>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formatCode="mmm\-yy">
                  <c:v>43391</c:v>
                </c:pt>
                <c:pt idx="15" formatCode="mmm\-yy">
                  <c:v>43452</c:v>
                </c:pt>
                <c:pt idx="16">
                  <c:v>2019</c:v>
                </c:pt>
              </c:numCache>
            </c:numRef>
          </c:cat>
          <c:val>
            <c:numRef>
              <c:f>Sheet5!$B$2:$R$2</c:f>
              <c:numCache>
                <c:formatCode>General</c:formatCode>
                <c:ptCount val="17"/>
                <c:pt idx="0">
                  <c:v>2337</c:v>
                </c:pt>
                <c:pt idx="1">
                  <c:v>9944</c:v>
                </c:pt>
                <c:pt idx="2">
                  <c:v>15578</c:v>
                </c:pt>
                <c:pt idx="3">
                  <c:v>19785</c:v>
                </c:pt>
                <c:pt idx="4">
                  <c:v>26654</c:v>
                </c:pt>
                <c:pt idx="5">
                  <c:v>29152</c:v>
                </c:pt>
                <c:pt idx="6">
                  <c:v>33274</c:v>
                </c:pt>
                <c:pt idx="7">
                  <c:v>41130</c:v>
                </c:pt>
                <c:pt idx="8">
                  <c:v>54410</c:v>
                </c:pt>
                <c:pt idx="9">
                  <c:v>60974</c:v>
                </c:pt>
                <c:pt idx="10">
                  <c:v>68889</c:v>
                </c:pt>
                <c:pt idx="11">
                  <c:v>81761</c:v>
                </c:pt>
                <c:pt idx="12">
                  <c:v>93865</c:v>
                </c:pt>
                <c:pt idx="13">
                  <c:v>102786</c:v>
                </c:pt>
                <c:pt idx="14">
                  <c:v>95611</c:v>
                </c:pt>
                <c:pt idx="15">
                  <c:v>91569</c:v>
                </c:pt>
                <c:pt idx="16">
                  <c:v>94644</c:v>
                </c:pt>
              </c:numCache>
            </c:numRef>
          </c:val>
          <c:extLst xmlns:c16r2="http://schemas.microsoft.com/office/drawing/2015/06/chart">
            <c:ext xmlns:c16="http://schemas.microsoft.com/office/drawing/2014/chart" uri="{C3380CC4-5D6E-409C-BE32-E72D297353CC}">
              <c16:uniqueId val="{0000000B-859F-4A7E-89D9-F888E56EE329}"/>
            </c:ext>
          </c:extLst>
        </c:ser>
        <c:ser>
          <c:idx val="1"/>
          <c:order val="1"/>
          <c:tx>
            <c:strRef>
              <c:f>Sheet5!$A$3</c:f>
              <c:strCache>
                <c:ptCount val="1"/>
                <c:pt idx="0">
                  <c:v>GHESKIO Network</c:v>
                </c:pt>
              </c:strCache>
            </c:strRef>
          </c:tx>
          <c:spPr>
            <a:solidFill>
              <a:srgbClr val="00B0F0"/>
            </a:solidFill>
          </c:spPr>
          <c:invertIfNegative val="0"/>
          <c:dLbls>
            <c:dLbl>
              <c:idx val="0"/>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859F-4A7E-89D9-F888E56EE329}"/>
                </c:ext>
              </c:extLst>
            </c:dLbl>
            <c:dLbl>
              <c:idx val="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859F-4A7E-89D9-F888E56EE329}"/>
                </c:ext>
              </c:extLst>
            </c:dLbl>
            <c:dLbl>
              <c:idx val="2"/>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E-859F-4A7E-89D9-F888E56EE329}"/>
                </c:ext>
              </c:extLst>
            </c:dLbl>
            <c:dLbl>
              <c:idx val="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F-859F-4A7E-89D9-F888E56EE329}"/>
                </c:ext>
              </c:extLst>
            </c:dLbl>
            <c:dLbl>
              <c:idx val="4"/>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0-859F-4A7E-89D9-F888E56EE329}"/>
                </c:ext>
              </c:extLst>
            </c:dLbl>
            <c:dLbl>
              <c:idx val="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1-859F-4A7E-89D9-F888E56EE329}"/>
                </c:ext>
              </c:extLst>
            </c:dLbl>
            <c:dLbl>
              <c:idx val="6"/>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2-859F-4A7E-89D9-F888E56EE329}"/>
                </c:ext>
              </c:extLst>
            </c:dLbl>
            <c:dLbl>
              <c:idx val="7"/>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3-859F-4A7E-89D9-F888E56EE329}"/>
                </c:ext>
              </c:extLst>
            </c:dLbl>
            <c:dLbl>
              <c:idx val="8"/>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4-859F-4A7E-89D9-F888E56EE329}"/>
                </c:ext>
              </c:extLst>
            </c:dLbl>
            <c:dLbl>
              <c:idx val="9"/>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5-859F-4A7E-89D9-F888E56EE329}"/>
                </c:ext>
              </c:extLst>
            </c:dLbl>
            <c:dLbl>
              <c:idx val="10"/>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6-859F-4A7E-89D9-F888E56EE329}"/>
                </c:ext>
              </c:extLst>
            </c:dLbl>
            <c:dLbl>
              <c:idx val="11"/>
              <c:layout/>
              <c:tx>
                <c:rich>
                  <a:bodyPr/>
                  <a:lstStyle/>
                  <a:p>
                    <a:r>
                      <a:rPr lang="en-US" sz="841"/>
                      <a:t>25041</a:t>
                    </a:r>
                    <a:endParaRPr lang="en-US" sz="900"/>
                  </a:p>
                </c:rich>
              </c:tx>
              <c:dLblPos val="outEnd"/>
              <c:showLegendKey val="0"/>
              <c:showVal val="0"/>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17-859F-4A7E-89D9-F888E56EE329}"/>
                </c:ext>
              </c:extLst>
            </c:dLbl>
            <c:dLbl>
              <c:idx val="16"/>
              <c:layout>
                <c:manualLayout>
                  <c:x val="2.0524690983923441E-2"/>
                  <c:y val="0"/>
                </c:manualLayout>
              </c:layout>
              <c:spPr>
                <a:noFill/>
                <a:ln w="17803">
                  <a:noFill/>
                </a:ln>
              </c:spPr>
              <c:txPr>
                <a:bodyPr/>
                <a:lstStyle/>
                <a:p>
                  <a:pPr>
                    <a:defRPr sz="900" b="1">
                      <a:solidFill>
                        <a:srgbClr val="E8303B"/>
                      </a:solidFill>
                    </a:defRPr>
                  </a:pPr>
                  <a:endParaRPr lang="en-US"/>
                </a:p>
              </c:txPr>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18-859F-4A7E-89D9-F888E56EE329}"/>
                </c:ext>
              </c:extLst>
            </c:dLbl>
            <c:spPr>
              <a:noFill/>
              <a:ln w="17803">
                <a:noFill/>
              </a:ln>
            </c:spPr>
            <c:txPr>
              <a:bodyPr/>
              <a:lstStyle/>
              <a:p>
                <a:pPr>
                  <a:defRPr sz="900" b="1">
                    <a:solidFill>
                      <a:schemeClr val="bg1"/>
                    </a:solidFill>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numRef>
              <c:f>Sheet5!$B$1:$R$1</c:f>
              <c:numCache>
                <c:formatCode>General</c:formatCode>
                <c:ptCount val="17"/>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formatCode="mmm\-yy">
                  <c:v>43391</c:v>
                </c:pt>
                <c:pt idx="15" formatCode="mmm\-yy">
                  <c:v>43452</c:v>
                </c:pt>
                <c:pt idx="16">
                  <c:v>2019</c:v>
                </c:pt>
              </c:numCache>
            </c:numRef>
          </c:cat>
          <c:val>
            <c:numRef>
              <c:f>Sheet5!$B$3:$R$3</c:f>
              <c:numCache>
                <c:formatCode>General</c:formatCode>
                <c:ptCount val="17"/>
                <c:pt idx="0">
                  <c:v>2169</c:v>
                </c:pt>
                <c:pt idx="1">
                  <c:v>4823</c:v>
                </c:pt>
                <c:pt idx="2">
                  <c:v>7243</c:v>
                </c:pt>
                <c:pt idx="3">
                  <c:v>9785</c:v>
                </c:pt>
                <c:pt idx="4">
                  <c:v>13276</c:v>
                </c:pt>
                <c:pt idx="5">
                  <c:v>15194</c:v>
                </c:pt>
                <c:pt idx="6">
                  <c:v>16388</c:v>
                </c:pt>
                <c:pt idx="7">
                  <c:v>15166</c:v>
                </c:pt>
                <c:pt idx="8">
                  <c:v>17941</c:v>
                </c:pt>
                <c:pt idx="9">
                  <c:v>20774</c:v>
                </c:pt>
                <c:pt idx="10">
                  <c:v>22744</c:v>
                </c:pt>
                <c:pt idx="11">
                  <c:v>25041</c:v>
                </c:pt>
                <c:pt idx="12">
                  <c:v>27769</c:v>
                </c:pt>
                <c:pt idx="13">
                  <c:v>29403</c:v>
                </c:pt>
                <c:pt idx="14">
                  <c:v>28401</c:v>
                </c:pt>
                <c:pt idx="15">
                  <c:v>28168</c:v>
                </c:pt>
                <c:pt idx="16">
                  <c:v>28378</c:v>
                </c:pt>
              </c:numCache>
            </c:numRef>
          </c:val>
          <c:extLst xmlns:c16r2="http://schemas.microsoft.com/office/drawing/2015/06/chart">
            <c:ext xmlns:c16="http://schemas.microsoft.com/office/drawing/2014/chart" uri="{C3380CC4-5D6E-409C-BE32-E72D297353CC}">
              <c16:uniqueId val="{00000019-859F-4A7E-89D9-F888E56EE329}"/>
            </c:ext>
          </c:extLst>
        </c:ser>
        <c:ser>
          <c:idx val="2"/>
          <c:order val="2"/>
          <c:invertIfNegative val="0"/>
          <c:cat>
            <c:numRef>
              <c:f>Sheet5!$B$1:$R$1</c:f>
              <c:numCache>
                <c:formatCode>General</c:formatCode>
                <c:ptCount val="17"/>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formatCode="mmm\-yy">
                  <c:v>43391</c:v>
                </c:pt>
                <c:pt idx="15" formatCode="mmm\-yy">
                  <c:v>43452</c:v>
                </c:pt>
                <c:pt idx="16">
                  <c:v>2019</c:v>
                </c:pt>
              </c:numCache>
            </c:numRef>
          </c:cat>
          <c:val>
            <c:numLit>
              <c:formatCode>General</c:formatCode>
              <c:ptCount val="1"/>
              <c:pt idx="0">
                <c:v>0</c:v>
              </c:pt>
            </c:numLit>
          </c:val>
          <c:extLst xmlns:c16r2="http://schemas.microsoft.com/office/drawing/2015/06/chart">
            <c:ext xmlns:c16="http://schemas.microsoft.com/office/drawing/2014/chart" uri="{C3380CC4-5D6E-409C-BE32-E72D297353CC}">
              <c16:uniqueId val="{0000001A-859F-4A7E-89D9-F888E56EE329}"/>
            </c:ext>
          </c:extLst>
        </c:ser>
        <c:ser>
          <c:idx val="3"/>
          <c:order val="3"/>
          <c:tx>
            <c:strRef>
              <c:f>Sheet5!$A$4</c:f>
              <c:strCache>
                <c:ptCount val="1"/>
              </c:strCache>
            </c:strRef>
          </c:tx>
          <c:invertIfNegative val="0"/>
          <c:dLbls>
            <c:dLbl>
              <c:idx val="0"/>
              <c:layout>
                <c:manualLayout>
                  <c:x val="-1.8475750577367205E-2"/>
                  <c:y val="-3.0276556446064088E-2"/>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1B-859F-4A7E-89D9-F888E56EE329}"/>
                </c:ext>
              </c:extLst>
            </c:dLbl>
            <c:dLbl>
              <c:idx val="1"/>
              <c:layout>
                <c:manualLayout>
                  <c:x val="-4.6189376443418013E-3"/>
                  <c:y val="-2.0960692924198207E-2"/>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1C-859F-4A7E-89D9-F888E56EE329}"/>
                </c:ext>
              </c:extLst>
            </c:dLbl>
            <c:dLbl>
              <c:idx val="2"/>
              <c:layout>
                <c:manualLayout>
                  <c:x val="0"/>
                  <c:y val="-6.9868976413994047E-3"/>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1D-859F-4A7E-89D9-F888E56EE329}"/>
                </c:ext>
              </c:extLst>
            </c:dLbl>
            <c:dLbl>
              <c:idx val="1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E-859F-4A7E-89D9-F888E56EE329}"/>
                </c:ext>
              </c:extLst>
            </c:dLbl>
            <c:dLbl>
              <c:idx val="12"/>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F-859F-4A7E-89D9-F888E56EE329}"/>
                </c:ext>
              </c:extLst>
            </c:dLbl>
            <c:dLbl>
              <c:idx val="1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0-859F-4A7E-89D9-F888E56EE329}"/>
                </c:ext>
              </c:extLst>
            </c:dLbl>
            <c:dLbl>
              <c:idx val="14"/>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1-859F-4A7E-89D9-F888E56EE329}"/>
                </c:ext>
              </c:extLst>
            </c:dLbl>
            <c:dLbl>
              <c:idx val="1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2-859F-4A7E-89D9-F888E56EE329}"/>
                </c:ext>
              </c:extLst>
            </c:dLbl>
            <c:dLbl>
              <c:idx val="16"/>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3-859F-4A7E-89D9-F888E56EE329}"/>
                </c:ext>
              </c:extLst>
            </c:dLbl>
            <c:spPr>
              <a:noFill/>
              <a:ln w="17803">
                <a:noFill/>
              </a:ln>
            </c:spPr>
            <c:txPr>
              <a:bodyPr/>
              <a:lstStyle/>
              <a:p>
                <a:pPr>
                  <a:defRPr sz="841" b="1">
                    <a:solidFill>
                      <a:schemeClr val="bg1"/>
                    </a:solidFill>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numRef>
              <c:f>Sheet5!$B$1:$R$1</c:f>
              <c:numCache>
                <c:formatCode>General</c:formatCode>
                <c:ptCount val="17"/>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formatCode="mmm\-yy">
                  <c:v>43391</c:v>
                </c:pt>
                <c:pt idx="15" formatCode="mmm\-yy">
                  <c:v>43452</c:v>
                </c:pt>
                <c:pt idx="16">
                  <c:v>2019</c:v>
                </c:pt>
              </c:numCache>
            </c:numRef>
          </c:cat>
          <c:val>
            <c:numRef>
              <c:f>Sheet5!$B$4:$R$4</c:f>
              <c:numCache>
                <c:formatCode>0%</c:formatCode>
                <c:ptCount val="17"/>
                <c:pt idx="0">
                  <c:v>0.92811296534017973</c:v>
                </c:pt>
                <c:pt idx="1">
                  <c:v>0.48501609010458568</c:v>
                </c:pt>
                <c:pt idx="2">
                  <c:v>0.46495057131852613</c:v>
                </c:pt>
                <c:pt idx="3">
                  <c:v>0.49456659085165527</c:v>
                </c:pt>
                <c:pt idx="4">
                  <c:v>0.49808659113078713</c:v>
                </c:pt>
                <c:pt idx="5">
                  <c:v>0.52119923161361137</c:v>
                </c:pt>
                <c:pt idx="6">
                  <c:v>0.49251667968984791</c:v>
                </c:pt>
                <c:pt idx="7">
                  <c:v>0.36873328470702649</c:v>
                </c:pt>
                <c:pt idx="8">
                  <c:v>0.32973718066531887</c:v>
                </c:pt>
                <c:pt idx="9">
                  <c:v>0.34070259454849611</c:v>
                </c:pt>
                <c:pt idx="10">
                  <c:v>0.33015430620273195</c:v>
                </c:pt>
                <c:pt idx="11">
                  <c:v>0.30627071586697813</c:v>
                </c:pt>
                <c:pt idx="12">
                  <c:v>0.29583976988227773</c:v>
                </c:pt>
                <c:pt idx="13">
                  <c:v>0.28606035841457006</c:v>
                </c:pt>
                <c:pt idx="14">
                  <c:v>0.29704741086276681</c:v>
                </c:pt>
                <c:pt idx="15">
                  <c:v>0.30761502255130013</c:v>
                </c:pt>
                <c:pt idx="16">
                  <c:v>0.299839398165758</c:v>
                </c:pt>
              </c:numCache>
            </c:numRef>
          </c:val>
          <c:extLst xmlns:c16r2="http://schemas.microsoft.com/office/drawing/2015/06/chart">
            <c:ext xmlns:c16="http://schemas.microsoft.com/office/drawing/2014/chart" uri="{C3380CC4-5D6E-409C-BE32-E72D297353CC}">
              <c16:uniqueId val="{00000024-859F-4A7E-89D9-F888E56EE329}"/>
            </c:ext>
          </c:extLst>
        </c:ser>
        <c:dLbls>
          <c:showLegendKey val="0"/>
          <c:showVal val="0"/>
          <c:showCatName val="0"/>
          <c:showSerName val="0"/>
          <c:showPercent val="0"/>
          <c:showBubbleSize val="0"/>
        </c:dLbls>
        <c:gapWidth val="150"/>
        <c:axId val="103026688"/>
        <c:axId val="103028224"/>
      </c:barChart>
      <c:catAx>
        <c:axId val="103026688"/>
        <c:scaling>
          <c:orientation val="minMax"/>
        </c:scaling>
        <c:delete val="0"/>
        <c:axPos val="b"/>
        <c:numFmt formatCode="General" sourceLinked="1"/>
        <c:majorTickMark val="out"/>
        <c:minorTickMark val="none"/>
        <c:tickLblPos val="nextTo"/>
        <c:txPr>
          <a:bodyPr/>
          <a:lstStyle/>
          <a:p>
            <a:pPr>
              <a:defRPr sz="981">
                <a:solidFill>
                  <a:schemeClr val="bg1"/>
                </a:solidFill>
              </a:defRPr>
            </a:pPr>
            <a:endParaRPr lang="en-US"/>
          </a:p>
        </c:txPr>
        <c:crossAx val="103028224"/>
        <c:crosses val="autoZero"/>
        <c:auto val="1"/>
        <c:lblAlgn val="ctr"/>
        <c:lblOffset val="100"/>
        <c:noMultiLvlLbl val="0"/>
      </c:catAx>
      <c:valAx>
        <c:axId val="103028224"/>
        <c:scaling>
          <c:orientation val="minMax"/>
        </c:scaling>
        <c:delete val="0"/>
        <c:axPos val="l"/>
        <c:majorGridlines/>
        <c:numFmt formatCode="General" sourceLinked="1"/>
        <c:majorTickMark val="out"/>
        <c:minorTickMark val="none"/>
        <c:tickLblPos val="nextTo"/>
        <c:spPr>
          <a:solidFill>
            <a:srgbClr val="0070C0"/>
          </a:solidFill>
        </c:spPr>
        <c:txPr>
          <a:bodyPr/>
          <a:lstStyle/>
          <a:p>
            <a:pPr>
              <a:defRPr>
                <a:solidFill>
                  <a:schemeClr val="bg1"/>
                </a:solidFill>
              </a:defRPr>
            </a:pPr>
            <a:endParaRPr lang="en-US"/>
          </a:p>
        </c:txPr>
        <c:crossAx val="103026688"/>
        <c:crosses val="autoZero"/>
        <c:crossBetween val="between"/>
      </c:valAx>
      <c:spPr>
        <a:solidFill>
          <a:srgbClr val="0070C0"/>
        </a:solidFill>
      </c:spPr>
    </c:plotArea>
    <c:legend>
      <c:legendPos val="b"/>
      <c:legendEntry>
        <c:idx val="2"/>
        <c:delete val="1"/>
      </c:legendEntry>
      <c:layout/>
      <c:overlay val="0"/>
      <c:txPr>
        <a:bodyPr/>
        <a:lstStyle/>
        <a:p>
          <a:pPr>
            <a:defRPr sz="841">
              <a:solidFill>
                <a:schemeClr val="bg1"/>
              </a:solidFill>
            </a:defRPr>
          </a:pPr>
          <a:endParaRPr lang="en-US"/>
        </a:p>
      </c:txPr>
    </c:legend>
    <c:plotVisOnly val="1"/>
    <c:dispBlanksAs val="gap"/>
    <c:showDLblsOverMax val="0"/>
  </c:chart>
  <c:spPr>
    <a:solidFill>
      <a:srgbClr val="0070C0"/>
    </a:solidFill>
  </c:sp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Sheet1!$D$3</c:f>
              <c:strCache>
                <c:ptCount val="1"/>
                <c:pt idx="0">
                  <c:v>All HAITI</c:v>
                </c:pt>
              </c:strCache>
            </c:strRef>
          </c:tx>
          <c:invertIfNegative val="0"/>
          <c:dLbls>
            <c:spPr>
              <a:noFill/>
              <a:ln>
                <a:noFill/>
              </a:ln>
              <a:effectLst/>
            </c:spPr>
            <c:txPr>
              <a:bodyPr/>
              <a:lstStyle/>
              <a:p>
                <a:pPr>
                  <a:defRPr sz="1000" b="1"/>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numRef>
              <c:f>Sheet1!$C$4:$C$12</c:f>
              <c:numCache>
                <c:formatCode>General</c:formatCode>
                <c:ptCount val="9"/>
                <c:pt idx="0">
                  <c:v>2003</c:v>
                </c:pt>
                <c:pt idx="1">
                  <c:v>2004</c:v>
                </c:pt>
                <c:pt idx="2">
                  <c:v>2005</c:v>
                </c:pt>
                <c:pt idx="3">
                  <c:v>2006</c:v>
                </c:pt>
                <c:pt idx="4">
                  <c:v>2007</c:v>
                </c:pt>
                <c:pt idx="5">
                  <c:v>2008</c:v>
                </c:pt>
                <c:pt idx="6">
                  <c:v>2009</c:v>
                </c:pt>
                <c:pt idx="7">
                  <c:v>2010</c:v>
                </c:pt>
                <c:pt idx="8">
                  <c:v>2011</c:v>
                </c:pt>
              </c:numCache>
            </c:numRef>
          </c:cat>
          <c:val>
            <c:numRef>
              <c:f>Sheet1!$D$4:$D$12</c:f>
              <c:numCache>
                <c:formatCode>#,##0</c:formatCode>
                <c:ptCount val="9"/>
                <c:pt idx="0">
                  <c:v>900</c:v>
                </c:pt>
                <c:pt idx="1">
                  <c:v>1824</c:v>
                </c:pt>
                <c:pt idx="2">
                  <c:v>2337</c:v>
                </c:pt>
                <c:pt idx="3">
                  <c:v>9944</c:v>
                </c:pt>
                <c:pt idx="4">
                  <c:v>15578</c:v>
                </c:pt>
                <c:pt idx="5">
                  <c:v>19785</c:v>
                </c:pt>
                <c:pt idx="6">
                  <c:v>26654</c:v>
                </c:pt>
                <c:pt idx="7">
                  <c:v>29152</c:v>
                </c:pt>
                <c:pt idx="8">
                  <c:v>46929</c:v>
                </c:pt>
              </c:numCache>
            </c:numRef>
          </c:val>
          <c:extLst xmlns:c16r2="http://schemas.microsoft.com/office/drawing/2015/06/chart">
            <c:ext xmlns:c16="http://schemas.microsoft.com/office/drawing/2014/chart" uri="{C3380CC4-5D6E-409C-BE32-E72D297353CC}">
              <c16:uniqueId val="{00000000-B0D4-4878-9EEC-667BC20DA47A}"/>
            </c:ext>
          </c:extLst>
        </c:ser>
        <c:dLbls>
          <c:showLegendKey val="0"/>
          <c:showVal val="1"/>
          <c:showCatName val="0"/>
          <c:showSerName val="0"/>
          <c:showPercent val="0"/>
          <c:showBubbleSize val="0"/>
        </c:dLbls>
        <c:gapWidth val="75"/>
        <c:axId val="103089664"/>
        <c:axId val="103227776"/>
      </c:barChart>
      <c:catAx>
        <c:axId val="103089664"/>
        <c:scaling>
          <c:orientation val="minMax"/>
        </c:scaling>
        <c:delete val="0"/>
        <c:axPos val="b"/>
        <c:numFmt formatCode="General" sourceLinked="1"/>
        <c:majorTickMark val="none"/>
        <c:minorTickMark val="none"/>
        <c:tickLblPos val="nextTo"/>
        <c:txPr>
          <a:bodyPr/>
          <a:lstStyle/>
          <a:p>
            <a:pPr>
              <a:defRPr sz="1200" b="1"/>
            </a:pPr>
            <a:endParaRPr lang="en-US"/>
          </a:p>
        </c:txPr>
        <c:crossAx val="103227776"/>
        <c:crosses val="autoZero"/>
        <c:auto val="1"/>
        <c:lblAlgn val="ctr"/>
        <c:lblOffset val="100"/>
        <c:noMultiLvlLbl val="0"/>
      </c:catAx>
      <c:valAx>
        <c:axId val="103227776"/>
        <c:scaling>
          <c:orientation val="minMax"/>
        </c:scaling>
        <c:delete val="0"/>
        <c:axPos val="l"/>
        <c:numFmt formatCode="#,##0" sourceLinked="1"/>
        <c:majorTickMark val="none"/>
        <c:minorTickMark val="none"/>
        <c:tickLblPos val="nextTo"/>
        <c:crossAx val="103089664"/>
        <c:crosses val="autoZero"/>
        <c:crossBetween val="between"/>
      </c:valAx>
    </c:plotArea>
    <c:legend>
      <c:legendPos val="b"/>
      <c:layout/>
      <c:overlay val="0"/>
      <c:txPr>
        <a:bodyPr/>
        <a:lstStyle/>
        <a:p>
          <a:pPr>
            <a:defRPr sz="1200" b="1"/>
          </a:pPr>
          <a:endParaRPr lang="en-US"/>
        </a:p>
      </c:txPr>
    </c:legend>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sz="2400" dirty="0">
                <a:solidFill>
                  <a:srgbClr val="FFFF00"/>
                </a:solidFill>
              </a:rPr>
              <a:t>  </a:t>
            </a:r>
          </a:p>
        </c:rich>
      </c:tx>
      <c:layout/>
      <c:overlay val="0"/>
    </c:title>
    <c:autoTitleDeleted val="0"/>
    <c:plotArea>
      <c:layout>
        <c:manualLayout>
          <c:layoutTarget val="inner"/>
          <c:xMode val="edge"/>
          <c:yMode val="edge"/>
          <c:x val="9.0356540626719245E-2"/>
          <c:y val="8.3298518104154007E-2"/>
          <c:w val="0.89646682778514075"/>
          <c:h val="0.66136486532847372"/>
        </c:manualLayout>
      </c:layout>
      <c:barChart>
        <c:barDir val="col"/>
        <c:grouping val="clustered"/>
        <c:varyColors val="0"/>
        <c:ser>
          <c:idx val="0"/>
          <c:order val="0"/>
          <c:tx>
            <c:strRef>
              <c:f>'Tables and Graphs'!$A$4</c:f>
              <c:strCache>
                <c:ptCount val="1"/>
                <c:pt idx="0">
                  <c:v>Pediatric</c:v>
                </c:pt>
              </c:strCache>
            </c:strRef>
          </c:tx>
          <c:invertIfNegative val="0"/>
          <c:dLbls>
            <c:dLbl>
              <c:idx val="1"/>
              <c:layout>
                <c:manualLayout>
                  <c:x val="-1.4492753623188406E-3"/>
                  <c:y val="1.2473384647143827E-2"/>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manualLayout>
                      <c:w val="3.5130434782608695E-2"/>
                      <c:h val="4.4288389513108616E-2"/>
                    </c:manualLayout>
                  </c15:layout>
                </c:ext>
                <c:ext xmlns:c16="http://schemas.microsoft.com/office/drawing/2014/chart" uri="{C3380CC4-5D6E-409C-BE32-E72D297353CC}">
                  <c16:uniqueId val="{00000000-07FA-4C2B-8099-7706058AE209}"/>
                </c:ext>
              </c:extLst>
            </c:dLbl>
            <c:spPr>
              <a:noFill/>
              <a:ln>
                <a:noFill/>
              </a:ln>
              <a:effectLst/>
            </c:spPr>
            <c:txPr>
              <a:bodyPr/>
              <a:lstStyle/>
              <a:p>
                <a:pPr>
                  <a:defRPr sz="1200">
                    <a:solidFill>
                      <a:schemeClr val="tx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numRef>
              <c:f>'Tables and Graphs'!$B$3:$K$3</c:f>
              <c:numCache>
                <c:formatCode>General</c:formatCode>
                <c:ptCount val="10"/>
                <c:pt idx="0">
                  <c:v>2009</c:v>
                </c:pt>
                <c:pt idx="1">
                  <c:v>2010</c:v>
                </c:pt>
                <c:pt idx="2">
                  <c:v>2011</c:v>
                </c:pt>
                <c:pt idx="3">
                  <c:v>2012</c:v>
                </c:pt>
                <c:pt idx="4">
                  <c:v>2013</c:v>
                </c:pt>
                <c:pt idx="5">
                  <c:v>2014</c:v>
                </c:pt>
                <c:pt idx="6">
                  <c:v>2015</c:v>
                </c:pt>
                <c:pt idx="7">
                  <c:v>2016</c:v>
                </c:pt>
                <c:pt idx="8">
                  <c:v>2017</c:v>
                </c:pt>
                <c:pt idx="9">
                  <c:v>2018</c:v>
                </c:pt>
              </c:numCache>
            </c:numRef>
          </c:cat>
          <c:val>
            <c:numRef>
              <c:f>'Tables and Graphs'!$B$4:$K$4</c:f>
              <c:numCache>
                <c:formatCode>General</c:formatCode>
                <c:ptCount val="10"/>
                <c:pt idx="0">
                  <c:v>67</c:v>
                </c:pt>
                <c:pt idx="1">
                  <c:v>244</c:v>
                </c:pt>
                <c:pt idx="2">
                  <c:v>195</c:v>
                </c:pt>
                <c:pt idx="3">
                  <c:v>98</c:v>
                </c:pt>
                <c:pt idx="4">
                  <c:v>95</c:v>
                </c:pt>
                <c:pt idx="5">
                  <c:v>93</c:v>
                </c:pt>
                <c:pt idx="6">
                  <c:v>175</c:v>
                </c:pt>
                <c:pt idx="7">
                  <c:v>152</c:v>
                </c:pt>
                <c:pt idx="8">
                  <c:v>99</c:v>
                </c:pt>
                <c:pt idx="9">
                  <c:v>59</c:v>
                </c:pt>
              </c:numCache>
            </c:numRef>
          </c:val>
          <c:extLst xmlns:c16r2="http://schemas.microsoft.com/office/drawing/2015/06/chart">
            <c:ext xmlns:c16="http://schemas.microsoft.com/office/drawing/2014/chart" uri="{C3380CC4-5D6E-409C-BE32-E72D297353CC}">
              <c16:uniqueId val="{00000001-07FA-4C2B-8099-7706058AE209}"/>
            </c:ext>
          </c:extLst>
        </c:ser>
        <c:ser>
          <c:idx val="1"/>
          <c:order val="1"/>
          <c:tx>
            <c:strRef>
              <c:f>'Tables and Graphs'!$A$5</c:f>
              <c:strCache>
                <c:ptCount val="1"/>
                <c:pt idx="0">
                  <c:v>Adolescent</c:v>
                </c:pt>
              </c:strCache>
            </c:strRef>
          </c:tx>
          <c:spPr>
            <a:solidFill>
              <a:schemeClr val="accent5">
                <a:lumMod val="20000"/>
                <a:lumOff val="80000"/>
              </a:schemeClr>
            </a:solidFill>
          </c:spPr>
          <c:invertIfNegative val="0"/>
          <c:dLbls>
            <c:spPr>
              <a:noFill/>
              <a:ln>
                <a:noFill/>
              </a:ln>
              <a:effectLst/>
            </c:spPr>
            <c:txPr>
              <a:bodyPr/>
              <a:lstStyle/>
              <a:p>
                <a:pPr>
                  <a:defRPr sz="1200">
                    <a:solidFill>
                      <a:schemeClr val="tx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numRef>
              <c:f>'Tables and Graphs'!$B$3:$K$3</c:f>
              <c:numCache>
                <c:formatCode>General</c:formatCode>
                <c:ptCount val="10"/>
                <c:pt idx="0">
                  <c:v>2009</c:v>
                </c:pt>
                <c:pt idx="1">
                  <c:v>2010</c:v>
                </c:pt>
                <c:pt idx="2">
                  <c:v>2011</c:v>
                </c:pt>
                <c:pt idx="3">
                  <c:v>2012</c:v>
                </c:pt>
                <c:pt idx="4">
                  <c:v>2013</c:v>
                </c:pt>
                <c:pt idx="5">
                  <c:v>2014</c:v>
                </c:pt>
                <c:pt idx="6">
                  <c:v>2015</c:v>
                </c:pt>
                <c:pt idx="7">
                  <c:v>2016</c:v>
                </c:pt>
                <c:pt idx="8">
                  <c:v>2017</c:v>
                </c:pt>
                <c:pt idx="9">
                  <c:v>2018</c:v>
                </c:pt>
              </c:numCache>
            </c:numRef>
          </c:cat>
          <c:val>
            <c:numRef>
              <c:f>'Tables and Graphs'!$B$5:$K$5</c:f>
              <c:numCache>
                <c:formatCode>General</c:formatCode>
                <c:ptCount val="10"/>
                <c:pt idx="0">
                  <c:v>218</c:v>
                </c:pt>
                <c:pt idx="1">
                  <c:v>301</c:v>
                </c:pt>
                <c:pt idx="2">
                  <c:v>370</c:v>
                </c:pt>
                <c:pt idx="3">
                  <c:v>575</c:v>
                </c:pt>
                <c:pt idx="4">
                  <c:v>557</c:v>
                </c:pt>
                <c:pt idx="5">
                  <c:v>645</c:v>
                </c:pt>
                <c:pt idx="6">
                  <c:v>614</c:v>
                </c:pt>
                <c:pt idx="7">
                  <c:v>644</c:v>
                </c:pt>
                <c:pt idx="8">
                  <c:v>656</c:v>
                </c:pt>
                <c:pt idx="9">
                  <c:v>456</c:v>
                </c:pt>
              </c:numCache>
            </c:numRef>
          </c:val>
          <c:extLst xmlns:c16r2="http://schemas.microsoft.com/office/drawing/2015/06/chart">
            <c:ext xmlns:c16="http://schemas.microsoft.com/office/drawing/2014/chart" uri="{C3380CC4-5D6E-409C-BE32-E72D297353CC}">
              <c16:uniqueId val="{00000002-07FA-4C2B-8099-7706058AE209}"/>
            </c:ext>
          </c:extLst>
        </c:ser>
        <c:ser>
          <c:idx val="2"/>
          <c:order val="2"/>
          <c:tx>
            <c:strRef>
              <c:f>'Tables and Graphs'!$A$6</c:f>
              <c:strCache>
                <c:ptCount val="1"/>
                <c:pt idx="0">
                  <c:v>Adult</c:v>
                </c:pt>
              </c:strCache>
            </c:strRef>
          </c:tx>
          <c:invertIfNegative val="0"/>
          <c:dLbls>
            <c:spPr>
              <a:noFill/>
              <a:ln>
                <a:noFill/>
              </a:ln>
              <a:effectLst/>
            </c:spPr>
            <c:txPr>
              <a:bodyPr/>
              <a:lstStyle/>
              <a:p>
                <a:pPr>
                  <a:defRPr sz="1200">
                    <a:solidFill>
                      <a:schemeClr val="tx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numRef>
              <c:f>'Tables and Graphs'!$B$3:$K$3</c:f>
              <c:numCache>
                <c:formatCode>General</c:formatCode>
                <c:ptCount val="10"/>
                <c:pt idx="0">
                  <c:v>2009</c:v>
                </c:pt>
                <c:pt idx="1">
                  <c:v>2010</c:v>
                </c:pt>
                <c:pt idx="2">
                  <c:v>2011</c:v>
                </c:pt>
                <c:pt idx="3">
                  <c:v>2012</c:v>
                </c:pt>
                <c:pt idx="4">
                  <c:v>2013</c:v>
                </c:pt>
                <c:pt idx="5">
                  <c:v>2014</c:v>
                </c:pt>
                <c:pt idx="6">
                  <c:v>2015</c:v>
                </c:pt>
                <c:pt idx="7">
                  <c:v>2016</c:v>
                </c:pt>
                <c:pt idx="8">
                  <c:v>2017</c:v>
                </c:pt>
                <c:pt idx="9">
                  <c:v>2018</c:v>
                </c:pt>
              </c:numCache>
            </c:numRef>
          </c:cat>
          <c:val>
            <c:numRef>
              <c:f>'Tables and Graphs'!$B$6:$K$6</c:f>
              <c:numCache>
                <c:formatCode>General</c:formatCode>
                <c:ptCount val="10"/>
                <c:pt idx="0">
                  <c:v>741</c:v>
                </c:pt>
                <c:pt idx="1">
                  <c:v>805</c:v>
                </c:pt>
                <c:pt idx="2">
                  <c:v>1004</c:v>
                </c:pt>
                <c:pt idx="3">
                  <c:v>1523</c:v>
                </c:pt>
                <c:pt idx="4">
                  <c:v>1813</c:v>
                </c:pt>
                <c:pt idx="5">
                  <c:v>1981</c:v>
                </c:pt>
                <c:pt idx="6">
                  <c:v>1982</c:v>
                </c:pt>
                <c:pt idx="7">
                  <c:v>2007</c:v>
                </c:pt>
                <c:pt idx="8">
                  <c:v>1942</c:v>
                </c:pt>
                <c:pt idx="9">
                  <c:v>1369</c:v>
                </c:pt>
              </c:numCache>
            </c:numRef>
          </c:val>
          <c:extLst xmlns:c16r2="http://schemas.microsoft.com/office/drawing/2015/06/chart">
            <c:ext xmlns:c16="http://schemas.microsoft.com/office/drawing/2014/chart" uri="{C3380CC4-5D6E-409C-BE32-E72D297353CC}">
              <c16:uniqueId val="{00000003-07FA-4C2B-8099-7706058AE209}"/>
            </c:ext>
          </c:extLst>
        </c:ser>
        <c:ser>
          <c:idx val="3"/>
          <c:order val="3"/>
          <c:tx>
            <c:strRef>
              <c:f>'Tables and Graphs'!$A$7</c:f>
              <c:strCache>
                <c:ptCount val="1"/>
                <c:pt idx="0">
                  <c:v>Total</c:v>
                </c:pt>
              </c:strCache>
            </c:strRef>
          </c:tx>
          <c:spPr>
            <a:solidFill>
              <a:schemeClr val="accent5"/>
            </a:solidFill>
          </c:spPr>
          <c:invertIfNegative val="0"/>
          <c:dLbls>
            <c:spPr>
              <a:noFill/>
              <a:ln>
                <a:noFill/>
              </a:ln>
              <a:effectLst/>
            </c:spPr>
            <c:txPr>
              <a:bodyPr/>
              <a:lstStyle/>
              <a:p>
                <a:pPr>
                  <a:defRPr sz="1400">
                    <a:solidFill>
                      <a:schemeClr val="tx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numRef>
              <c:f>'Tables and Graphs'!$B$3:$K$3</c:f>
              <c:numCache>
                <c:formatCode>General</c:formatCode>
                <c:ptCount val="10"/>
                <c:pt idx="0">
                  <c:v>2009</c:v>
                </c:pt>
                <c:pt idx="1">
                  <c:v>2010</c:v>
                </c:pt>
                <c:pt idx="2">
                  <c:v>2011</c:v>
                </c:pt>
                <c:pt idx="3">
                  <c:v>2012</c:v>
                </c:pt>
                <c:pt idx="4">
                  <c:v>2013</c:v>
                </c:pt>
                <c:pt idx="5">
                  <c:v>2014</c:v>
                </c:pt>
                <c:pt idx="6">
                  <c:v>2015</c:v>
                </c:pt>
                <c:pt idx="7">
                  <c:v>2016</c:v>
                </c:pt>
                <c:pt idx="8">
                  <c:v>2017</c:v>
                </c:pt>
                <c:pt idx="9">
                  <c:v>2018</c:v>
                </c:pt>
              </c:numCache>
            </c:numRef>
          </c:cat>
          <c:val>
            <c:numRef>
              <c:f>'Tables and Graphs'!$B$7:$K$7</c:f>
              <c:numCache>
                <c:formatCode>General</c:formatCode>
                <c:ptCount val="10"/>
                <c:pt idx="0">
                  <c:v>1026</c:v>
                </c:pt>
                <c:pt idx="1">
                  <c:v>1350</c:v>
                </c:pt>
                <c:pt idx="2">
                  <c:v>1569</c:v>
                </c:pt>
                <c:pt idx="3">
                  <c:v>2196</c:v>
                </c:pt>
                <c:pt idx="4">
                  <c:v>2465</c:v>
                </c:pt>
                <c:pt idx="5">
                  <c:v>2719</c:v>
                </c:pt>
                <c:pt idx="6">
                  <c:v>2771</c:v>
                </c:pt>
                <c:pt idx="7">
                  <c:v>2803</c:v>
                </c:pt>
                <c:pt idx="8">
                  <c:v>2697</c:v>
                </c:pt>
                <c:pt idx="9">
                  <c:v>1884</c:v>
                </c:pt>
              </c:numCache>
            </c:numRef>
          </c:val>
          <c:extLst xmlns:c16r2="http://schemas.microsoft.com/office/drawing/2015/06/chart">
            <c:ext xmlns:c16="http://schemas.microsoft.com/office/drawing/2014/chart" uri="{C3380CC4-5D6E-409C-BE32-E72D297353CC}">
              <c16:uniqueId val="{00000004-07FA-4C2B-8099-7706058AE209}"/>
            </c:ext>
          </c:extLst>
        </c:ser>
        <c:dLbls>
          <c:showLegendKey val="0"/>
          <c:showVal val="0"/>
          <c:showCatName val="0"/>
          <c:showSerName val="0"/>
          <c:showPercent val="0"/>
          <c:showBubbleSize val="0"/>
        </c:dLbls>
        <c:gapWidth val="75"/>
        <c:axId val="103994880"/>
        <c:axId val="103996416"/>
      </c:barChart>
      <c:catAx>
        <c:axId val="103994880"/>
        <c:scaling>
          <c:orientation val="minMax"/>
        </c:scaling>
        <c:delete val="0"/>
        <c:axPos val="b"/>
        <c:numFmt formatCode="General" sourceLinked="1"/>
        <c:majorTickMark val="none"/>
        <c:minorTickMark val="none"/>
        <c:tickLblPos val="nextTo"/>
        <c:txPr>
          <a:bodyPr rot="0" vert="horz"/>
          <a:lstStyle/>
          <a:p>
            <a:pPr>
              <a:defRPr sz="1600">
                <a:solidFill>
                  <a:schemeClr val="tx1"/>
                </a:solidFill>
              </a:defRPr>
            </a:pPr>
            <a:endParaRPr lang="en-US"/>
          </a:p>
        </c:txPr>
        <c:crossAx val="103996416"/>
        <c:crosses val="autoZero"/>
        <c:auto val="1"/>
        <c:lblAlgn val="ctr"/>
        <c:lblOffset val="100"/>
        <c:noMultiLvlLbl val="0"/>
      </c:catAx>
      <c:valAx>
        <c:axId val="103996416"/>
        <c:scaling>
          <c:orientation val="minMax"/>
        </c:scaling>
        <c:delete val="0"/>
        <c:axPos val="l"/>
        <c:numFmt formatCode="General" sourceLinked="1"/>
        <c:majorTickMark val="none"/>
        <c:minorTickMark val="none"/>
        <c:tickLblPos val="nextTo"/>
        <c:txPr>
          <a:bodyPr rot="0" vert="horz"/>
          <a:lstStyle/>
          <a:p>
            <a:pPr>
              <a:defRPr>
                <a:solidFill>
                  <a:schemeClr val="tx1"/>
                </a:solidFill>
              </a:defRPr>
            </a:pPr>
            <a:endParaRPr lang="en-US"/>
          </a:p>
        </c:txPr>
        <c:crossAx val="103994880"/>
        <c:crosses val="autoZero"/>
        <c:crossBetween val="between"/>
      </c:valAx>
    </c:plotArea>
    <c:legend>
      <c:legendPos val="b"/>
      <c:layout>
        <c:manualLayout>
          <c:xMode val="edge"/>
          <c:yMode val="edge"/>
          <c:x val="0.23767362775305262"/>
          <c:y val="0.84117632968342937"/>
          <c:w val="0.52465274449389476"/>
          <c:h val="7.8141578331095293E-2"/>
        </c:manualLayout>
      </c:layout>
      <c:overlay val="0"/>
      <c:txPr>
        <a:bodyPr/>
        <a:lstStyle/>
        <a:p>
          <a:pPr>
            <a:defRPr sz="1800">
              <a:solidFill>
                <a:schemeClr val="tx1"/>
              </a:solidFill>
            </a:defRPr>
          </a:pPr>
          <a:endParaRPr lang="en-US"/>
        </a:p>
      </c:txPr>
    </c:legend>
    <c:plotVisOnly val="1"/>
    <c:dispBlanksAs val="gap"/>
    <c:showDLblsOverMax val="0"/>
  </c:chart>
  <c:txPr>
    <a:bodyPr/>
    <a:lstStyle/>
    <a:p>
      <a:pPr>
        <a:defRPr sz="1000" b="0" i="0" u="none" strike="noStrike" baseline="0">
          <a:solidFill>
            <a:schemeClr val="bg1"/>
          </a:solidFill>
          <a:latin typeface="Calibri"/>
          <a:ea typeface="Calibri"/>
          <a:cs typeface="Calibri"/>
        </a:defRPr>
      </a:pPr>
      <a:endParaRPr lang="en-US"/>
    </a:p>
  </c:txPr>
  <c:externalData r:id="rId2">
    <c:autoUpdate val="0"/>
  </c:externalData>
  <c:userShapes r:id="rId3"/>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7.png"/></Relationships>
</file>

<file path=ppt/drawings/drawing1.xml><?xml version="1.0" encoding="utf-8"?>
<c:userShapes xmlns:c="http://schemas.openxmlformats.org/drawingml/2006/chart">
  <cdr:relSizeAnchor xmlns:cdr="http://schemas.openxmlformats.org/drawingml/2006/chartDrawing">
    <cdr:from>
      <cdr:x>0.44783</cdr:x>
      <cdr:y>0.43258</cdr:y>
    </cdr:from>
    <cdr:to>
      <cdr:x>0.55217</cdr:x>
      <cdr:y>0.56742</cdr:y>
    </cdr:to>
    <cdr:sp macro="" textlink="">
      <cdr:nvSpPr>
        <cdr:cNvPr id="3" name="TextBox 2">
          <a:extLst xmlns:a="http://schemas.openxmlformats.org/drawingml/2006/main"/>
        </cdr:cNvPr>
        <cdr:cNvSpPr txBox="1"/>
      </cdr:nvSpPr>
      <cdr:spPr>
        <a:xfrm xmlns:a="http://schemas.openxmlformats.org/drawingml/2006/main">
          <a:off x="3924300" y="2933700"/>
          <a:ext cx="914400" cy="914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0A625521-94A0-460B-B873-2E433DA52D80}" type="datetimeFigureOut">
              <a:rPr lang="en-GB" smtClean="0"/>
              <a:t>23/07/2019</a:t>
            </a:fld>
            <a:endParaRPr lang="en-GB"/>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BDFDDCCF-4F6E-433A-B627-E700498FE5DF}" type="slidenum">
              <a:rPr lang="en-GB" smtClean="0"/>
              <a:t>‹N°›</a:t>
            </a:fld>
            <a:endParaRPr lang="en-GB"/>
          </a:p>
        </p:txBody>
      </p:sp>
    </p:spTree>
    <p:extLst>
      <p:ext uri="{BB962C8B-B14F-4D97-AF65-F5344CB8AC3E}">
        <p14:creationId xmlns:p14="http://schemas.microsoft.com/office/powerpoint/2010/main" val="14269968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8E9A7BCF-1096-4E65-B2CE-1A92188E6728}" type="datetimeFigureOut">
              <a:rPr lang="en-US" smtClean="0"/>
              <a:t>7/23/2019</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5F9CD846-9D01-46DA-9B70-C7E8C3981D74}" type="slidenum">
              <a:rPr lang="en-US" smtClean="0"/>
              <a:t>‹N°›</a:t>
            </a:fld>
            <a:endParaRPr lang="en-US"/>
          </a:p>
        </p:txBody>
      </p:sp>
    </p:spTree>
    <p:extLst>
      <p:ext uri="{BB962C8B-B14F-4D97-AF65-F5344CB8AC3E}">
        <p14:creationId xmlns:p14="http://schemas.microsoft.com/office/powerpoint/2010/main" val="956375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 xmlns:a16="http://schemas.microsoft.com/office/drawing/2014/main" id="{1251223B-B491-4812-ADCC-31D174E075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Rectangle 3">
            <a:extLst>
              <a:ext uri="{FF2B5EF4-FFF2-40B4-BE49-F238E27FC236}">
                <a16:creationId xmlns="" xmlns:a16="http://schemas.microsoft.com/office/drawing/2014/main" id="{B40C6E16-D991-4A05-9318-009A510150B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en-US"/>
          </a:p>
        </p:txBody>
      </p:sp>
    </p:spTree>
    <p:extLst>
      <p:ext uri="{BB962C8B-B14F-4D97-AF65-F5344CB8AC3E}">
        <p14:creationId xmlns:p14="http://schemas.microsoft.com/office/powerpoint/2010/main" val="649379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 xmlns:a16="http://schemas.microsoft.com/office/drawing/2014/main" id="{3182CEE0-5994-4316-98AB-859DE59571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 xmlns:a16="http://schemas.microsoft.com/office/drawing/2014/main" id="{50E4AF02-5E42-4274-98A4-0272CF348B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en-US" dirty="0"/>
          </a:p>
        </p:txBody>
      </p:sp>
      <p:sp>
        <p:nvSpPr>
          <p:cNvPr id="56324" name="Slide Number Placeholder 3">
            <a:extLst>
              <a:ext uri="{FF2B5EF4-FFF2-40B4-BE49-F238E27FC236}">
                <a16:creationId xmlns="" xmlns:a16="http://schemas.microsoft.com/office/drawing/2014/main" id="{7888CF05-10DF-419C-BE94-62D07AB73BB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F84CABF-B630-467A-BF83-871BBCE9AFD8}" type="slidenum">
              <a:rPr lang="en-US" altLang="en-US" smtClean="0"/>
              <a:pPr>
                <a:spcBef>
                  <a:spcPct val="0"/>
                </a:spcBef>
              </a:pPr>
              <a:t>15</a:t>
            </a:fld>
            <a:endParaRPr lang="en-US" altLang="en-US"/>
          </a:p>
        </p:txBody>
      </p:sp>
    </p:spTree>
    <p:extLst>
      <p:ext uri="{BB962C8B-B14F-4D97-AF65-F5344CB8AC3E}">
        <p14:creationId xmlns:p14="http://schemas.microsoft.com/office/powerpoint/2010/main" val="10390073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 xmlns:a16="http://schemas.microsoft.com/office/drawing/2014/main" id="{93F2CE56-C888-4593-8760-92F984BD3F2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 xmlns:a16="http://schemas.microsoft.com/office/drawing/2014/main" id="{E0ADB660-F0E4-4F2F-91EF-3E1D0F4866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8372" name="Slide Number Placeholder 3">
            <a:extLst>
              <a:ext uri="{FF2B5EF4-FFF2-40B4-BE49-F238E27FC236}">
                <a16:creationId xmlns="" xmlns:a16="http://schemas.microsoft.com/office/drawing/2014/main" id="{6EAE8C55-0303-4A0E-BBF7-FE4EFAB635B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8F0ABFB-2266-4D6E-A3B5-BAEE97780C4F}" type="slidenum">
              <a:rPr lang="en-US" altLang="en-US" smtClean="0"/>
              <a:pPr/>
              <a:t>16</a:t>
            </a:fld>
            <a:endParaRPr lang="en-US" altLang="en-US"/>
          </a:p>
        </p:txBody>
      </p:sp>
    </p:spTree>
    <p:extLst>
      <p:ext uri="{BB962C8B-B14F-4D97-AF65-F5344CB8AC3E}">
        <p14:creationId xmlns:p14="http://schemas.microsoft.com/office/powerpoint/2010/main" val="41408217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 xmlns:a16="http://schemas.microsoft.com/office/drawing/2014/main" id="{74EFAF9A-F0A9-4F69-801D-B70D10D1052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 xmlns:a16="http://schemas.microsoft.com/office/drawing/2014/main" id="{54B43E1C-4E65-40A0-B56A-2030A10570A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en-US"/>
          </a:p>
        </p:txBody>
      </p:sp>
      <p:sp>
        <p:nvSpPr>
          <p:cNvPr id="60420" name="Slide Number Placeholder 3">
            <a:extLst>
              <a:ext uri="{FF2B5EF4-FFF2-40B4-BE49-F238E27FC236}">
                <a16:creationId xmlns="" xmlns:a16="http://schemas.microsoft.com/office/drawing/2014/main" id="{31D4E67B-FD6B-4CE2-B885-1952EBE746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6F5314C-BD74-4ED6-867E-1A941576F54D}" type="slidenum">
              <a:rPr lang="en-US" altLang="en-US" smtClean="0"/>
              <a:pPr>
                <a:spcBef>
                  <a:spcPct val="0"/>
                </a:spcBef>
              </a:pPr>
              <a:t>17</a:t>
            </a:fld>
            <a:endParaRPr lang="en-US" altLang="en-US"/>
          </a:p>
        </p:txBody>
      </p:sp>
    </p:spTree>
    <p:extLst>
      <p:ext uri="{BB962C8B-B14F-4D97-AF65-F5344CB8AC3E}">
        <p14:creationId xmlns:p14="http://schemas.microsoft.com/office/powerpoint/2010/main" val="34191804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 xmlns:a16="http://schemas.microsoft.com/office/drawing/2014/main" id="{2931475F-97AD-4F61-8B45-30385A23529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a:extLst>
              <a:ext uri="{FF2B5EF4-FFF2-40B4-BE49-F238E27FC236}">
                <a16:creationId xmlns="" xmlns:a16="http://schemas.microsoft.com/office/drawing/2014/main" id="{AE90D9B2-C74D-45D5-BE31-33A6475395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en-US"/>
          </a:p>
        </p:txBody>
      </p:sp>
      <p:sp>
        <p:nvSpPr>
          <p:cNvPr id="62468" name="Slide Number Placeholder 3">
            <a:extLst>
              <a:ext uri="{FF2B5EF4-FFF2-40B4-BE49-F238E27FC236}">
                <a16:creationId xmlns="" xmlns:a16="http://schemas.microsoft.com/office/drawing/2014/main" id="{6109563D-F46A-4290-BB86-A3B48BE00AA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1466583-7CEF-48B9-8914-AF33ADB7025E}" type="slidenum">
              <a:rPr lang="en-US" altLang="en-US" smtClean="0"/>
              <a:pPr>
                <a:spcBef>
                  <a:spcPct val="0"/>
                </a:spcBef>
              </a:pPr>
              <a:t>18</a:t>
            </a:fld>
            <a:endParaRPr lang="en-US" altLang="en-US"/>
          </a:p>
        </p:txBody>
      </p:sp>
    </p:spTree>
    <p:extLst>
      <p:ext uri="{BB962C8B-B14F-4D97-AF65-F5344CB8AC3E}">
        <p14:creationId xmlns:p14="http://schemas.microsoft.com/office/powerpoint/2010/main" val="40720517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 xmlns:a16="http://schemas.microsoft.com/office/drawing/2014/main" id="{46A88B9C-6410-4512-AC96-E26E4D47A7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 xmlns:a16="http://schemas.microsoft.com/office/drawing/2014/main" id="{CE21FE7A-0EBF-4185-A6EB-C80D20B3A6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en-US"/>
          </a:p>
        </p:txBody>
      </p:sp>
      <p:sp>
        <p:nvSpPr>
          <p:cNvPr id="64516" name="Slide Number Placeholder 3">
            <a:extLst>
              <a:ext uri="{FF2B5EF4-FFF2-40B4-BE49-F238E27FC236}">
                <a16:creationId xmlns="" xmlns:a16="http://schemas.microsoft.com/office/drawing/2014/main" id="{61A9FF68-8DA5-410A-903B-F2DA87CCE07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D9E9DE1-3DDC-4D49-B68D-DE4A8B6DB34E}" type="slidenum">
              <a:rPr lang="en-US" altLang="en-US" smtClean="0"/>
              <a:pPr>
                <a:spcBef>
                  <a:spcPct val="0"/>
                </a:spcBef>
              </a:pPr>
              <a:t>19</a:t>
            </a:fld>
            <a:endParaRPr lang="en-US" altLang="en-US"/>
          </a:p>
        </p:txBody>
      </p:sp>
    </p:spTree>
    <p:extLst>
      <p:ext uri="{BB962C8B-B14F-4D97-AF65-F5344CB8AC3E}">
        <p14:creationId xmlns:p14="http://schemas.microsoft.com/office/powerpoint/2010/main" val="12918840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9CD846-9D01-46DA-9B70-C7E8C3981D74}" type="slidenum">
              <a:rPr lang="en-US" smtClean="0"/>
              <a:t>20</a:t>
            </a:fld>
            <a:endParaRPr lang="en-US"/>
          </a:p>
        </p:txBody>
      </p:sp>
    </p:spTree>
    <p:extLst>
      <p:ext uri="{BB962C8B-B14F-4D97-AF65-F5344CB8AC3E}">
        <p14:creationId xmlns:p14="http://schemas.microsoft.com/office/powerpoint/2010/main" val="38849431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 xmlns:a16="http://schemas.microsoft.com/office/drawing/2014/main" id="{C683323B-0FEF-4CE1-83CD-7711D6F388D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 xmlns:a16="http://schemas.microsoft.com/office/drawing/2014/main" id="{E29B482E-3989-4FCF-A901-8193FB392D9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69636" name="Footer Placeholder 4">
            <a:extLst>
              <a:ext uri="{FF2B5EF4-FFF2-40B4-BE49-F238E27FC236}">
                <a16:creationId xmlns="" xmlns:a16="http://schemas.microsoft.com/office/drawing/2014/main" id="{632AE55E-2348-4F35-8565-1FF999DE6EE5}"/>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38188" indent="-282575">
              <a:spcBef>
                <a:spcPct val="30000"/>
              </a:spcBef>
              <a:defRPr sz="1200">
                <a:solidFill>
                  <a:schemeClr val="tx1"/>
                </a:solidFill>
                <a:latin typeface="Calibri" panose="020F0502020204030204" pitchFamily="34" charset="0"/>
              </a:defRPr>
            </a:lvl2pPr>
            <a:lvl3pPr marL="1135063" indent="-227013">
              <a:spcBef>
                <a:spcPct val="30000"/>
              </a:spcBef>
              <a:defRPr sz="1200">
                <a:solidFill>
                  <a:schemeClr val="tx1"/>
                </a:solidFill>
                <a:latin typeface="Calibri" panose="020F0502020204030204" pitchFamily="34" charset="0"/>
              </a:defRPr>
            </a:lvl3pPr>
            <a:lvl4pPr marL="1590675" indent="-227013">
              <a:spcBef>
                <a:spcPct val="30000"/>
              </a:spcBef>
              <a:defRPr sz="1200">
                <a:solidFill>
                  <a:schemeClr val="tx1"/>
                </a:solidFill>
                <a:latin typeface="Calibri" panose="020F0502020204030204" pitchFamily="34" charset="0"/>
              </a:defRPr>
            </a:lvl4pPr>
            <a:lvl5pPr marL="2044700" indent="-227013">
              <a:spcBef>
                <a:spcPct val="30000"/>
              </a:spcBef>
              <a:defRPr sz="1200">
                <a:solidFill>
                  <a:schemeClr val="tx1"/>
                </a:solidFill>
                <a:latin typeface="Calibri" panose="020F0502020204030204" pitchFamily="34" charset="0"/>
              </a:defRPr>
            </a:lvl5pPr>
            <a:lvl6pPr marL="2501900" indent="-227013" eaLnBrk="0" fontAlgn="base" hangingPunct="0">
              <a:spcBef>
                <a:spcPct val="30000"/>
              </a:spcBef>
              <a:spcAft>
                <a:spcPct val="0"/>
              </a:spcAft>
              <a:defRPr sz="1200">
                <a:solidFill>
                  <a:schemeClr val="tx1"/>
                </a:solidFill>
                <a:latin typeface="Calibri" panose="020F0502020204030204" pitchFamily="34" charset="0"/>
              </a:defRPr>
            </a:lvl6pPr>
            <a:lvl7pPr marL="2959100" indent="-227013" eaLnBrk="0" fontAlgn="base" hangingPunct="0">
              <a:spcBef>
                <a:spcPct val="30000"/>
              </a:spcBef>
              <a:spcAft>
                <a:spcPct val="0"/>
              </a:spcAft>
              <a:defRPr sz="1200">
                <a:solidFill>
                  <a:schemeClr val="tx1"/>
                </a:solidFill>
                <a:latin typeface="Calibri" panose="020F0502020204030204" pitchFamily="34" charset="0"/>
              </a:defRPr>
            </a:lvl7pPr>
            <a:lvl8pPr marL="3416300" indent="-227013" eaLnBrk="0" fontAlgn="base" hangingPunct="0">
              <a:spcBef>
                <a:spcPct val="30000"/>
              </a:spcBef>
              <a:spcAft>
                <a:spcPct val="0"/>
              </a:spcAft>
              <a:defRPr sz="1200">
                <a:solidFill>
                  <a:schemeClr val="tx1"/>
                </a:solidFill>
                <a:latin typeface="Calibri" panose="020F0502020204030204" pitchFamily="34" charset="0"/>
              </a:defRPr>
            </a:lvl8pPr>
            <a:lvl9pPr marL="3873500" indent="-227013" eaLnBrk="0" fontAlgn="base" hangingPunct="0">
              <a:spcBef>
                <a:spcPct val="30000"/>
              </a:spcBef>
              <a:spcAft>
                <a:spcPct val="0"/>
              </a:spcAft>
              <a:defRPr sz="1200">
                <a:solidFill>
                  <a:schemeClr val="tx1"/>
                </a:solidFill>
                <a:latin typeface="Calibri" panose="020F0502020204030204" pitchFamily="34" charset="0"/>
              </a:defRPr>
            </a:lvl9pPr>
          </a:lstStyle>
          <a:p>
            <a:pPr eaLnBrk="0" fontAlgn="base" hangingPunct="0">
              <a:spcBef>
                <a:spcPct val="0"/>
              </a:spcBef>
              <a:spcAft>
                <a:spcPct val="0"/>
              </a:spcAft>
            </a:pPr>
            <a:endParaRPr lang="en-US" altLang="en-US">
              <a:latin typeface="Arial" panose="020B0604020202020204" pitchFamily="34" charset="0"/>
            </a:endParaRPr>
          </a:p>
        </p:txBody>
      </p:sp>
    </p:spTree>
    <p:extLst>
      <p:ext uri="{BB962C8B-B14F-4D97-AF65-F5344CB8AC3E}">
        <p14:creationId xmlns:p14="http://schemas.microsoft.com/office/powerpoint/2010/main" val="21821719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 xmlns:a16="http://schemas.microsoft.com/office/drawing/2014/main" id="{CB6635D4-6E5F-483D-89BC-B53295E0375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 xmlns:a16="http://schemas.microsoft.com/office/drawing/2014/main" id="{95B54A5A-D46E-48C1-86FE-C3118EB16EE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6564" name="Slide Number Placeholder 3">
            <a:extLst>
              <a:ext uri="{FF2B5EF4-FFF2-40B4-BE49-F238E27FC236}">
                <a16:creationId xmlns="" xmlns:a16="http://schemas.microsoft.com/office/drawing/2014/main" id="{337BC64B-80A0-4F2F-9B9A-FBE36B79AF7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0C29D72-31D7-49C0-BDF4-748D5028984B}" type="slidenum">
              <a:rPr lang="en-US" altLang="en-US" smtClean="0"/>
              <a:pPr/>
              <a:t>22</a:t>
            </a:fld>
            <a:endParaRPr lang="en-US" altLang="en-US"/>
          </a:p>
        </p:txBody>
      </p:sp>
    </p:spTree>
    <p:extLst>
      <p:ext uri="{BB962C8B-B14F-4D97-AF65-F5344CB8AC3E}">
        <p14:creationId xmlns:p14="http://schemas.microsoft.com/office/powerpoint/2010/main" val="29356031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r-FR" altLang="en-US" smtClean="0"/>
          </a:p>
        </p:txBody>
      </p:sp>
      <p:sp>
        <p:nvSpPr>
          <p:cNvPr id="120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B46C63E1-F0DF-439A-88F8-58A590F4267A}" type="slidenum">
              <a:rPr lang="en-US" altLang="en-US" sz="1200"/>
              <a:pPr eaLnBrk="1" hangingPunct="1"/>
              <a:t>23</a:t>
            </a:fld>
            <a:endParaRPr lang="en-US" altLang="en-US" sz="1200"/>
          </a:p>
        </p:txBody>
      </p:sp>
    </p:spTree>
    <p:extLst>
      <p:ext uri="{BB962C8B-B14F-4D97-AF65-F5344CB8AC3E}">
        <p14:creationId xmlns:p14="http://schemas.microsoft.com/office/powerpoint/2010/main" val="22456295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 xmlns:a16="http://schemas.microsoft.com/office/drawing/2014/main" id="{C0DFB891-6605-443A-976A-072D413FC92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 xmlns:a16="http://schemas.microsoft.com/office/drawing/2014/main" id="{033AF37F-C704-492E-A2CA-790ADF555B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4036" name="Slide Number Placeholder 3">
            <a:extLst>
              <a:ext uri="{FF2B5EF4-FFF2-40B4-BE49-F238E27FC236}">
                <a16:creationId xmlns="" xmlns:a16="http://schemas.microsoft.com/office/drawing/2014/main" id="{064E7E5B-15D6-483E-B89A-D561120A2EE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CE9D0D5-C948-428C-AD5A-403E9A82335D}" type="slidenum">
              <a:rPr lang="en-US" altLang="en-US" smtClean="0"/>
              <a:pPr/>
              <a:t>24</a:t>
            </a:fld>
            <a:endParaRPr lang="en-US" altLang="en-US"/>
          </a:p>
        </p:txBody>
      </p:sp>
    </p:spTree>
    <p:extLst>
      <p:ext uri="{BB962C8B-B14F-4D97-AF65-F5344CB8AC3E}">
        <p14:creationId xmlns:p14="http://schemas.microsoft.com/office/powerpoint/2010/main" val="2094536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 xmlns:a16="http://schemas.microsoft.com/office/drawing/2014/main" id="{BA5E3625-004A-42B0-93F7-4BB3B594B28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1C2150B-66F1-4681-AC3C-B21D094170EF}" type="slidenum">
              <a:rPr lang="en-US" altLang="en-US" smtClean="0">
                <a:latin typeface="Arial" panose="020B0604020202020204" pitchFamily="34" charset="0"/>
              </a:rPr>
              <a:pPr>
                <a:spcBef>
                  <a:spcPct val="0"/>
                </a:spcBef>
              </a:pPr>
              <a:t>5</a:t>
            </a:fld>
            <a:endParaRPr lang="en-US" altLang="en-US">
              <a:latin typeface="Arial" panose="020B0604020202020204" pitchFamily="34" charset="0"/>
            </a:endParaRPr>
          </a:p>
        </p:txBody>
      </p:sp>
      <p:sp>
        <p:nvSpPr>
          <p:cNvPr id="27651" name="Rectangle 2">
            <a:extLst>
              <a:ext uri="{FF2B5EF4-FFF2-40B4-BE49-F238E27FC236}">
                <a16:creationId xmlns="" xmlns:a16="http://schemas.microsoft.com/office/drawing/2014/main" id="{0BBC0648-388A-4056-A498-D82AC639F7F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2" name="Rectangle 3">
            <a:extLst>
              <a:ext uri="{FF2B5EF4-FFF2-40B4-BE49-F238E27FC236}">
                <a16:creationId xmlns="" xmlns:a16="http://schemas.microsoft.com/office/drawing/2014/main" id="{4F0C0516-32B2-408F-95BF-F58D945C47A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Tree>
    <p:extLst>
      <p:ext uri="{BB962C8B-B14F-4D97-AF65-F5344CB8AC3E}">
        <p14:creationId xmlns:p14="http://schemas.microsoft.com/office/powerpoint/2010/main" val="1148176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 xmlns:a16="http://schemas.microsoft.com/office/drawing/2014/main" id="{C0DFB891-6605-443A-976A-072D413FC92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 xmlns:a16="http://schemas.microsoft.com/office/drawing/2014/main" id="{033AF37F-C704-492E-A2CA-790ADF555B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4036" name="Slide Number Placeholder 3">
            <a:extLst>
              <a:ext uri="{FF2B5EF4-FFF2-40B4-BE49-F238E27FC236}">
                <a16:creationId xmlns="" xmlns:a16="http://schemas.microsoft.com/office/drawing/2014/main" id="{064E7E5B-15D6-483E-B89A-D561120A2EE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CE9D0D5-C948-428C-AD5A-403E9A82335D}" type="slidenum">
              <a:rPr lang="en-US" altLang="en-US" smtClean="0"/>
              <a:pPr/>
              <a:t>25</a:t>
            </a:fld>
            <a:endParaRPr lang="en-US" altLang="en-US"/>
          </a:p>
        </p:txBody>
      </p:sp>
    </p:spTree>
    <p:extLst>
      <p:ext uri="{BB962C8B-B14F-4D97-AF65-F5344CB8AC3E}">
        <p14:creationId xmlns:p14="http://schemas.microsoft.com/office/powerpoint/2010/main" val="17151962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en-US" smtClean="0"/>
          </a:p>
        </p:txBody>
      </p:sp>
      <p:sp>
        <p:nvSpPr>
          <p:cNvPr id="119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D61B7D20-8E74-431F-96DE-57DF58626F98}" type="slidenum">
              <a:rPr lang="en-US" altLang="en-US" sz="1200"/>
              <a:pPr eaLnBrk="1" hangingPunct="1"/>
              <a:t>26</a:t>
            </a:fld>
            <a:endParaRPr lang="en-US" altLang="en-US" sz="1200"/>
          </a:p>
        </p:txBody>
      </p:sp>
    </p:spTree>
    <p:extLst>
      <p:ext uri="{BB962C8B-B14F-4D97-AF65-F5344CB8AC3E}">
        <p14:creationId xmlns:p14="http://schemas.microsoft.com/office/powerpoint/2010/main" val="1489385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 xmlns:a16="http://schemas.microsoft.com/office/drawing/2014/main" id="{746FEA7B-0FC3-42B8-876C-26FCDD43376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 xmlns:a16="http://schemas.microsoft.com/office/drawing/2014/main" id="{A991B6B5-E5A9-479E-874E-E0CDB39F34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en-US"/>
          </a:p>
        </p:txBody>
      </p:sp>
      <p:sp>
        <p:nvSpPr>
          <p:cNvPr id="77828" name="Slide Number Placeholder 3">
            <a:extLst>
              <a:ext uri="{FF2B5EF4-FFF2-40B4-BE49-F238E27FC236}">
                <a16:creationId xmlns="" xmlns:a16="http://schemas.microsoft.com/office/drawing/2014/main" id="{7C27A98C-2119-44E6-9021-1A7A02A1167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9E56D0B-429F-4934-91A1-E4FC792A187F}" type="slidenum">
              <a:rPr lang="en-US" altLang="en-US" smtClean="0"/>
              <a:pPr/>
              <a:t>27</a:t>
            </a:fld>
            <a:endParaRPr lang="en-US" altLang="en-US"/>
          </a:p>
        </p:txBody>
      </p:sp>
    </p:spTree>
    <p:extLst>
      <p:ext uri="{BB962C8B-B14F-4D97-AF65-F5344CB8AC3E}">
        <p14:creationId xmlns:p14="http://schemas.microsoft.com/office/powerpoint/2010/main" val="21647112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 xmlns:a16="http://schemas.microsoft.com/office/drawing/2014/main" id="{ED0A436E-665D-49FE-B6F7-DD68C690FDC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a:extLst>
              <a:ext uri="{FF2B5EF4-FFF2-40B4-BE49-F238E27FC236}">
                <a16:creationId xmlns="" xmlns:a16="http://schemas.microsoft.com/office/drawing/2014/main" id="{634F046C-CA12-4473-9C15-ACF002EFC49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84996" name="Slide Number Placeholder 3">
            <a:extLst>
              <a:ext uri="{FF2B5EF4-FFF2-40B4-BE49-F238E27FC236}">
                <a16:creationId xmlns="" xmlns:a16="http://schemas.microsoft.com/office/drawing/2014/main" id="{D2EAA047-6146-4900-ADFE-703E9FF0374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AEE84BF-0EA3-49E1-9B5B-4BCE13E8BD65}" type="slidenum">
              <a:rPr lang="en-US" altLang="en-US" smtClean="0"/>
              <a:pPr/>
              <a:t>29</a:t>
            </a:fld>
            <a:endParaRPr lang="en-US" altLang="en-US"/>
          </a:p>
        </p:txBody>
      </p:sp>
    </p:spTree>
    <p:extLst>
      <p:ext uri="{BB962C8B-B14F-4D97-AF65-F5344CB8AC3E}">
        <p14:creationId xmlns:p14="http://schemas.microsoft.com/office/powerpoint/2010/main" val="10072911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 xmlns:a16="http://schemas.microsoft.com/office/drawing/2014/main" id="{5CB431D7-04FC-4404-B0FF-A6E7AA7FF7D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a:extLst>
              <a:ext uri="{FF2B5EF4-FFF2-40B4-BE49-F238E27FC236}">
                <a16:creationId xmlns="" xmlns:a16="http://schemas.microsoft.com/office/drawing/2014/main" id="{3120DC02-4B4E-4079-BA69-56992F831B6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en-US" dirty="0">
              <a:latin typeface="Times New Roman" panose="02020603050405020304" pitchFamily="18" charset="0"/>
            </a:endParaRPr>
          </a:p>
        </p:txBody>
      </p:sp>
      <p:sp>
        <p:nvSpPr>
          <p:cNvPr id="89092" name="Slide Number Placeholder 3">
            <a:extLst>
              <a:ext uri="{FF2B5EF4-FFF2-40B4-BE49-F238E27FC236}">
                <a16:creationId xmlns="" xmlns:a16="http://schemas.microsoft.com/office/drawing/2014/main" id="{744869A0-F66B-42ED-BE94-AAFAACEE4BA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55241C2-F730-4D90-90C6-EF7FCE4C1B0E}" type="slidenum">
              <a:rPr lang="fr-FR" altLang="en-US" smtClean="0">
                <a:latin typeface="Times New Roman" panose="02020603050405020304" pitchFamily="18" charset="0"/>
              </a:rPr>
              <a:pPr/>
              <a:t>30</a:t>
            </a:fld>
            <a:endParaRPr lang="fr-FR" altLang="en-US">
              <a:latin typeface="Times New Roman" panose="02020603050405020304" pitchFamily="18" charset="0"/>
            </a:endParaRPr>
          </a:p>
        </p:txBody>
      </p:sp>
    </p:spTree>
    <p:extLst>
      <p:ext uri="{BB962C8B-B14F-4D97-AF65-F5344CB8AC3E}">
        <p14:creationId xmlns:p14="http://schemas.microsoft.com/office/powerpoint/2010/main" val="33439386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 xmlns:a16="http://schemas.microsoft.com/office/drawing/2014/main" id="{31918E1E-85E7-42DD-BEE9-3FEBFBD60EE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a:extLst>
              <a:ext uri="{FF2B5EF4-FFF2-40B4-BE49-F238E27FC236}">
                <a16:creationId xmlns="" xmlns:a16="http://schemas.microsoft.com/office/drawing/2014/main" id="{3514205A-CE89-4DF3-A2C1-1B18467ECB4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From August 1, 2014 to July 31, 2015, 104,127 residents were queried about participation in the ACF campaign, and 104,097 agreed to provide information, and were screened for chronic cough. Of these, 7072 (7%) reported chronic cough and were referred to GHESKIO, and 5598 (5%) satisfied the study inclusion criteria and were included in the analyses (Figure 2). Of the 1474 patients who were not included in the analyses, 146 never presented to GHESKIO for evaluation, 793 were &lt;10 years of age, 436 did not have cough at the time of physician evaluation, and 99 were lost to care prior to receiving TB testing.  Among the 5598 patients included in the analyses, the median age was 31 (interquartile range [IQR]: 22 to 46), 3366 (60%) were female, and 3079 (55%) had no school or primary school only (Table 2). HIV testing was completed for 5472 (98%) patients, and 528 (10%) were HIV-positive.  Median CD4 count was 311 cells/mm</a:t>
            </a:r>
            <a:r>
              <a:rPr lang="en-US" altLang="en-US" baseline="30000"/>
              <a:t>3 </a:t>
            </a:r>
            <a:r>
              <a:rPr lang="en-US" altLang="en-US"/>
              <a:t>(IQR: 128 to 503). </a:t>
            </a:r>
          </a:p>
          <a:p>
            <a:endParaRPr lang="en-US" altLang="en-US"/>
          </a:p>
          <a:p>
            <a:r>
              <a:rPr lang="en-US" altLang="en-US" b="1"/>
              <a:t>Questions/Discussion:</a:t>
            </a:r>
          </a:p>
          <a:p>
            <a:r>
              <a:rPr lang="en-US" altLang="en-US"/>
              <a:t>**Explain discordance: implementation uptake—CHW training to increase screening sensitivity and chronic cough detection; also self-report in community may incentivize patients to over-report for free care and services at GHESKIO….comparing community cough data to clinic data in Aug 2014, physicians were confirming cough 37% of referred TB suspects; by July 2015, over 60% of TB suspects were confirmed with cough.</a:t>
            </a:r>
          </a:p>
          <a:p>
            <a:endParaRPr lang="en-US" altLang="en-US"/>
          </a:p>
          <a:p>
            <a:endParaRPr lang="en-US" altLang="en-US"/>
          </a:p>
          <a:p>
            <a:endParaRPr lang="en-US" altLang="en-US" b="1">
              <a:solidFill>
                <a:srgbClr val="FF0000"/>
              </a:solidFill>
            </a:endParaRPr>
          </a:p>
        </p:txBody>
      </p:sp>
      <p:sp>
        <p:nvSpPr>
          <p:cNvPr id="91140" name="Slide Number Placeholder 3">
            <a:extLst>
              <a:ext uri="{FF2B5EF4-FFF2-40B4-BE49-F238E27FC236}">
                <a16:creationId xmlns="" xmlns:a16="http://schemas.microsoft.com/office/drawing/2014/main" id="{35A344D2-C857-49AB-A0AA-C357CAFF4E6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453C601-3266-4E7F-968A-E3BC30927D19}" type="slidenum">
              <a:rPr lang="en-US" altLang="en-US" smtClean="0"/>
              <a:pPr/>
              <a:t>31</a:t>
            </a:fld>
            <a:endParaRPr lang="en-US" altLang="en-US"/>
          </a:p>
        </p:txBody>
      </p:sp>
    </p:spTree>
    <p:extLst>
      <p:ext uri="{BB962C8B-B14F-4D97-AF65-F5344CB8AC3E}">
        <p14:creationId xmlns:p14="http://schemas.microsoft.com/office/powerpoint/2010/main" val="3578840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 xmlns:a16="http://schemas.microsoft.com/office/drawing/2014/main" id="{1727EEF8-8B7A-4A47-B1AC-CC50CA1A13A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a:extLst>
              <a:ext uri="{FF2B5EF4-FFF2-40B4-BE49-F238E27FC236}">
                <a16:creationId xmlns="" xmlns:a16="http://schemas.microsoft.com/office/drawing/2014/main" id="{2A6530E8-26EA-400F-86E9-D2352DB6BF8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HT" altLang="en-US" dirty="0"/>
          </a:p>
        </p:txBody>
      </p:sp>
      <p:sp>
        <p:nvSpPr>
          <p:cNvPr id="95236" name="Slide Number Placeholder 3">
            <a:extLst>
              <a:ext uri="{FF2B5EF4-FFF2-40B4-BE49-F238E27FC236}">
                <a16:creationId xmlns="" xmlns:a16="http://schemas.microsoft.com/office/drawing/2014/main" id="{13E1272E-EF3D-4789-A75D-A3208411947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FEB3B05-A854-4822-A4E0-BC9998721094}" type="slidenum">
              <a:rPr lang="en-US" altLang="en-US" smtClean="0"/>
              <a:pPr/>
              <a:t>32</a:t>
            </a:fld>
            <a:endParaRPr lang="en-US" altLang="en-US"/>
          </a:p>
        </p:txBody>
      </p:sp>
    </p:spTree>
    <p:extLst>
      <p:ext uri="{BB962C8B-B14F-4D97-AF65-F5344CB8AC3E}">
        <p14:creationId xmlns:p14="http://schemas.microsoft.com/office/powerpoint/2010/main" val="16912655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 xmlns:a16="http://schemas.microsoft.com/office/drawing/2014/main" id="{98873DA0-9281-4E43-985A-7701470E3EB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a:extLst>
              <a:ext uri="{FF2B5EF4-FFF2-40B4-BE49-F238E27FC236}">
                <a16:creationId xmlns="" xmlns:a16="http://schemas.microsoft.com/office/drawing/2014/main" id="{F432632B-81FE-491A-94C0-7726EA39442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en-US"/>
              <a:t>Need to change initiated ART to 92% for standard group; need to change alive and in care to 71% for standard and 80% for same-day; need to change alive with undetectable VL to 50% for standard and 61% for same-day.</a:t>
            </a:r>
          </a:p>
        </p:txBody>
      </p:sp>
      <p:sp>
        <p:nvSpPr>
          <p:cNvPr id="100356" name="Slide Number Placeholder 3">
            <a:extLst>
              <a:ext uri="{FF2B5EF4-FFF2-40B4-BE49-F238E27FC236}">
                <a16:creationId xmlns="" xmlns:a16="http://schemas.microsoft.com/office/drawing/2014/main" id="{630D7D93-159A-4C25-BA93-BF59E7B82FB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3259DF3-21CA-4ABB-91DA-837B3A878CD4}" type="slidenum">
              <a:rPr lang="en-US" altLang="en-US" smtClean="0"/>
              <a:pPr/>
              <a:t>34</a:t>
            </a:fld>
            <a:endParaRPr lang="en-US" altLang="en-US"/>
          </a:p>
        </p:txBody>
      </p:sp>
    </p:spTree>
    <p:extLst>
      <p:ext uri="{BB962C8B-B14F-4D97-AF65-F5344CB8AC3E}">
        <p14:creationId xmlns:p14="http://schemas.microsoft.com/office/powerpoint/2010/main" val="3180427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a:extLst>
              <a:ext uri="{FF2B5EF4-FFF2-40B4-BE49-F238E27FC236}">
                <a16:creationId xmlns="" xmlns:a16="http://schemas.microsoft.com/office/drawing/2014/main" id="{5B234FAB-C278-4B38-BAF9-FE207056D3C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a:extLst>
              <a:ext uri="{FF2B5EF4-FFF2-40B4-BE49-F238E27FC236}">
                <a16:creationId xmlns="" xmlns:a16="http://schemas.microsoft.com/office/drawing/2014/main" id="{6B1B47EC-0D29-448D-9DF3-91C715E0016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1620" name="Slide Number Placeholder 3">
            <a:extLst>
              <a:ext uri="{FF2B5EF4-FFF2-40B4-BE49-F238E27FC236}">
                <a16:creationId xmlns="" xmlns:a16="http://schemas.microsoft.com/office/drawing/2014/main" id="{B924E0C5-0859-47EC-B930-A6D4E91B25A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549D1B4-D285-4351-AE16-9F2E4B59BFBD}" type="slidenum">
              <a:rPr lang="en-US" altLang="en-US" smtClean="0"/>
              <a:pPr/>
              <a:t>40</a:t>
            </a:fld>
            <a:endParaRPr lang="en-US" altLang="en-US"/>
          </a:p>
        </p:txBody>
      </p:sp>
    </p:spTree>
    <p:extLst>
      <p:ext uri="{BB962C8B-B14F-4D97-AF65-F5344CB8AC3E}">
        <p14:creationId xmlns:p14="http://schemas.microsoft.com/office/powerpoint/2010/main" val="29500035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a:extLst>
              <a:ext uri="{FF2B5EF4-FFF2-40B4-BE49-F238E27FC236}">
                <a16:creationId xmlns="" xmlns:a16="http://schemas.microsoft.com/office/drawing/2014/main" id="{FEE293E9-307E-4B23-9CC3-2A838B86E8A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a:extLst>
              <a:ext uri="{FF2B5EF4-FFF2-40B4-BE49-F238E27FC236}">
                <a16:creationId xmlns="" xmlns:a16="http://schemas.microsoft.com/office/drawing/2014/main" id="{9659B5AE-750F-4F2D-A727-390D8BAB38C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14692" name="Slide Number Placeholder 3">
            <a:extLst>
              <a:ext uri="{FF2B5EF4-FFF2-40B4-BE49-F238E27FC236}">
                <a16:creationId xmlns="" xmlns:a16="http://schemas.microsoft.com/office/drawing/2014/main" id="{1758232C-45D3-4729-8CC3-3E454083C9E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1E7D156-175B-43CF-8EE2-58B72FA9FDD2}" type="slidenum">
              <a:rPr lang="en-US" altLang="en-US" smtClean="0"/>
              <a:pPr/>
              <a:t>42</a:t>
            </a:fld>
            <a:endParaRPr lang="en-US" altLang="en-US"/>
          </a:p>
        </p:txBody>
      </p:sp>
    </p:spTree>
    <p:extLst>
      <p:ext uri="{BB962C8B-B14F-4D97-AF65-F5344CB8AC3E}">
        <p14:creationId xmlns:p14="http://schemas.microsoft.com/office/powerpoint/2010/main" val="718032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 xmlns:a16="http://schemas.microsoft.com/office/drawing/2014/main" id="{BC8B22AD-6313-42A9-9ACD-3284E6E689B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529C798-2117-49E0-81C8-CC26433C4B47}" type="slidenum">
              <a:rPr lang="en-US" altLang="en-US" smtClean="0">
                <a:latin typeface="Arial" panose="020B0604020202020204" pitchFamily="34" charset="0"/>
              </a:rPr>
              <a:pPr>
                <a:spcBef>
                  <a:spcPct val="0"/>
                </a:spcBef>
              </a:pPr>
              <a:t>6</a:t>
            </a:fld>
            <a:endParaRPr lang="en-US" altLang="en-US">
              <a:latin typeface="Arial" panose="020B0604020202020204" pitchFamily="34" charset="0"/>
            </a:endParaRPr>
          </a:p>
        </p:txBody>
      </p:sp>
      <p:sp>
        <p:nvSpPr>
          <p:cNvPr id="29699" name="Rectangle 2">
            <a:extLst>
              <a:ext uri="{FF2B5EF4-FFF2-40B4-BE49-F238E27FC236}">
                <a16:creationId xmlns="" xmlns:a16="http://schemas.microsoft.com/office/drawing/2014/main" id="{6261FCBD-F90B-42F7-8B12-ED59CBDCC6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a:extLst>
              <a:ext uri="{FF2B5EF4-FFF2-40B4-BE49-F238E27FC236}">
                <a16:creationId xmlns="" xmlns:a16="http://schemas.microsoft.com/office/drawing/2014/main" id="{D2DB3B99-6D4C-4FE1-B656-299F5ED132C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en-US" dirty="0"/>
          </a:p>
        </p:txBody>
      </p:sp>
    </p:spTree>
    <p:extLst>
      <p:ext uri="{BB962C8B-B14F-4D97-AF65-F5344CB8AC3E}">
        <p14:creationId xmlns:p14="http://schemas.microsoft.com/office/powerpoint/2010/main" val="35702150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F9CD846-9D01-46DA-9B70-C7E8C3981D74}" type="slidenum">
              <a:rPr lang="en-US" smtClean="0"/>
              <a:t>43</a:t>
            </a:fld>
            <a:endParaRPr lang="en-US"/>
          </a:p>
        </p:txBody>
      </p:sp>
    </p:spTree>
    <p:extLst>
      <p:ext uri="{BB962C8B-B14F-4D97-AF65-F5344CB8AC3E}">
        <p14:creationId xmlns:p14="http://schemas.microsoft.com/office/powerpoint/2010/main" val="390150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 xmlns:a16="http://schemas.microsoft.com/office/drawing/2014/main" id="{1251223B-B491-4812-ADCC-31D174E075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Rectangle 3">
            <a:extLst>
              <a:ext uri="{FF2B5EF4-FFF2-40B4-BE49-F238E27FC236}">
                <a16:creationId xmlns="" xmlns:a16="http://schemas.microsoft.com/office/drawing/2014/main" id="{B40C6E16-D991-4A05-9318-009A510150B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en-US"/>
          </a:p>
        </p:txBody>
      </p:sp>
    </p:spTree>
    <p:extLst>
      <p:ext uri="{BB962C8B-B14F-4D97-AF65-F5344CB8AC3E}">
        <p14:creationId xmlns:p14="http://schemas.microsoft.com/office/powerpoint/2010/main" val="1281813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 xmlns:a16="http://schemas.microsoft.com/office/drawing/2014/main" id="{4B2BA169-E5EB-46C2-81F3-362A4DC3F6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 xmlns:a16="http://schemas.microsoft.com/office/drawing/2014/main" id="{E1536DF0-BA86-41B5-A12E-FCDF499799F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3556" name="Slide Number Placeholder 3">
            <a:extLst>
              <a:ext uri="{FF2B5EF4-FFF2-40B4-BE49-F238E27FC236}">
                <a16:creationId xmlns="" xmlns:a16="http://schemas.microsoft.com/office/drawing/2014/main" id="{6108E283-5730-495F-AC69-65E58FEA691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7E932EEC-DE51-41ED-AEDA-EE4134792D62}" type="slidenum">
              <a:rPr lang="en-US" altLang="en-US" smtClean="0"/>
              <a:pPr/>
              <a:t>9</a:t>
            </a:fld>
            <a:endParaRPr lang="en-US" altLang="en-US"/>
          </a:p>
        </p:txBody>
      </p:sp>
    </p:spTree>
    <p:extLst>
      <p:ext uri="{BB962C8B-B14F-4D97-AF65-F5344CB8AC3E}">
        <p14:creationId xmlns:p14="http://schemas.microsoft.com/office/powerpoint/2010/main" val="2127745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 xmlns:a16="http://schemas.microsoft.com/office/drawing/2014/main" id="{9965E4CF-5D44-45B7-941E-7F05315EA533}"/>
              </a:ext>
            </a:extLst>
          </p:cNvPr>
          <p:cNvSpPr>
            <a:spLocks noGrp="1" noRot="1" noChangeAspect="1" noChangeArrowheads="1" noTextEdit="1"/>
          </p:cNvSpPr>
          <p:nvPr>
            <p:ph type="sldImg"/>
          </p:nvPr>
        </p:nvSpPr>
        <p:spPr bwMode="auto">
          <a:xfrm>
            <a:off x="409575" y="698500"/>
            <a:ext cx="6192838" cy="3484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Rectangle 3">
            <a:extLst>
              <a:ext uri="{FF2B5EF4-FFF2-40B4-BE49-F238E27FC236}">
                <a16:creationId xmlns="" xmlns:a16="http://schemas.microsoft.com/office/drawing/2014/main" id="{B1EE033B-0EDD-4BBE-9550-36F11BFABCC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en-US"/>
          </a:p>
        </p:txBody>
      </p:sp>
    </p:spTree>
    <p:extLst>
      <p:ext uri="{BB962C8B-B14F-4D97-AF65-F5344CB8AC3E}">
        <p14:creationId xmlns:p14="http://schemas.microsoft.com/office/powerpoint/2010/main" val="43344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 xmlns:a16="http://schemas.microsoft.com/office/drawing/2014/main" id="{CA3B9CE4-3CD5-4A60-9FAB-303D1F4286D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2A5B2BF-8B9E-4543-B27C-296E706916B8}" type="slidenum">
              <a:rPr lang="en-US" altLang="en-US" smtClean="0">
                <a:latin typeface="Arial" panose="020B0604020202020204" pitchFamily="34" charset="0"/>
              </a:rPr>
              <a:pPr>
                <a:spcBef>
                  <a:spcPct val="0"/>
                </a:spcBef>
              </a:pPr>
              <a:t>12</a:t>
            </a:fld>
            <a:endParaRPr lang="en-US" altLang="en-US">
              <a:latin typeface="Arial" panose="020B0604020202020204" pitchFamily="34" charset="0"/>
            </a:endParaRPr>
          </a:p>
        </p:txBody>
      </p:sp>
      <p:sp>
        <p:nvSpPr>
          <p:cNvPr id="35843" name="Rectangle 2">
            <a:extLst>
              <a:ext uri="{FF2B5EF4-FFF2-40B4-BE49-F238E27FC236}">
                <a16:creationId xmlns="" xmlns:a16="http://schemas.microsoft.com/office/drawing/2014/main" id="{614EDA58-0F2C-44C3-AD01-6A5C472BC45B}"/>
              </a:ext>
            </a:extLst>
          </p:cNvPr>
          <p:cNvSpPr>
            <a:spLocks noGrp="1" noRot="1" noChangeAspect="1" noChangeArrowheads="1" noTextEdit="1"/>
          </p:cNvSpPr>
          <p:nvPr>
            <p:ph type="sldImg"/>
          </p:nvPr>
        </p:nvSpPr>
        <p:spPr bwMode="auto">
          <a:xfrm>
            <a:off x="409575" y="698500"/>
            <a:ext cx="6192838" cy="3484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4" name="Rectangle 3">
            <a:extLst>
              <a:ext uri="{FF2B5EF4-FFF2-40B4-BE49-F238E27FC236}">
                <a16:creationId xmlns="" xmlns:a16="http://schemas.microsoft.com/office/drawing/2014/main" id="{A042516E-9C0F-45E1-B0BF-1203B10CDD3E}"/>
              </a:ext>
            </a:extLst>
          </p:cNvPr>
          <p:cNvSpPr>
            <a:spLocks noGrp="1" noChangeArrowheads="1"/>
          </p:cNvSpPr>
          <p:nvPr>
            <p:ph type="body" idx="1"/>
          </p:nvPr>
        </p:nvSpPr>
        <p:spPr bwMode="auto">
          <a:xfrm>
            <a:off x="701675" y="4416425"/>
            <a:ext cx="5607050"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en-US" dirty="0"/>
          </a:p>
        </p:txBody>
      </p:sp>
    </p:spTree>
    <p:extLst>
      <p:ext uri="{BB962C8B-B14F-4D97-AF65-F5344CB8AC3E}">
        <p14:creationId xmlns:p14="http://schemas.microsoft.com/office/powerpoint/2010/main" val="35643015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 xmlns:a16="http://schemas.microsoft.com/office/drawing/2014/main" id="{1C4DFE27-BE87-4325-B7BE-5244B68D3F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 xmlns:a16="http://schemas.microsoft.com/office/drawing/2014/main" id="{6761E092-6D84-4B4B-BD34-804E9EA28AF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en-US" dirty="0"/>
          </a:p>
        </p:txBody>
      </p:sp>
      <p:sp>
        <p:nvSpPr>
          <p:cNvPr id="50180" name="Slide Number Placeholder 3">
            <a:extLst>
              <a:ext uri="{FF2B5EF4-FFF2-40B4-BE49-F238E27FC236}">
                <a16:creationId xmlns="" xmlns:a16="http://schemas.microsoft.com/office/drawing/2014/main" id="{34B03730-87E8-4F57-B781-DE4A5392C90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C500994-89CB-4D93-B1A2-972D891C6363}" type="slidenum">
              <a:rPr lang="en-US" altLang="en-US" smtClean="0">
                <a:latin typeface="Times New Roman" panose="02020603050405020304" pitchFamily="18" charset="0"/>
              </a:rPr>
              <a:pPr>
                <a:spcBef>
                  <a:spcPct val="0"/>
                </a:spcBef>
              </a:pPr>
              <a:t>13</a:t>
            </a:fld>
            <a:endParaRPr lang="en-US" altLang="en-US">
              <a:latin typeface="Times New Roman" panose="02020603050405020304" pitchFamily="18" charset="0"/>
            </a:endParaRPr>
          </a:p>
        </p:txBody>
      </p:sp>
    </p:spTree>
    <p:extLst>
      <p:ext uri="{BB962C8B-B14F-4D97-AF65-F5344CB8AC3E}">
        <p14:creationId xmlns:p14="http://schemas.microsoft.com/office/powerpoint/2010/main" val="2429795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 xmlns:a16="http://schemas.microsoft.com/office/drawing/2014/main" id="{D996DB3E-C081-4FA3-9869-A047462BD0E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 xmlns:a16="http://schemas.microsoft.com/office/drawing/2014/main" id="{B5EDA464-4260-44C1-8E5B-4848B3029A7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CA" altLang="en-US" dirty="0"/>
          </a:p>
        </p:txBody>
      </p:sp>
      <p:sp>
        <p:nvSpPr>
          <p:cNvPr id="52228" name="Slide Number Placeholder 3">
            <a:extLst>
              <a:ext uri="{FF2B5EF4-FFF2-40B4-BE49-F238E27FC236}">
                <a16:creationId xmlns="" xmlns:a16="http://schemas.microsoft.com/office/drawing/2014/main" id="{88B137EB-D630-4341-A702-AC61440CB47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2B363D6-5A7E-4015-B148-77C12DBC67FE}" type="slidenum">
              <a:rPr lang="en-US" altLang="en-US" smtClean="0"/>
              <a:pPr/>
              <a:t>14</a:t>
            </a:fld>
            <a:endParaRPr lang="en-US" altLang="en-US"/>
          </a:p>
        </p:txBody>
      </p:sp>
    </p:spTree>
    <p:extLst>
      <p:ext uri="{BB962C8B-B14F-4D97-AF65-F5344CB8AC3E}">
        <p14:creationId xmlns:p14="http://schemas.microsoft.com/office/powerpoint/2010/main" val="27126176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jpg"/><Relationship Id="rId4" Type="http://schemas.openxmlformats.org/officeDocument/2006/relationships/image" Target="../media/image2.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Title with log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841" y="6111995"/>
            <a:ext cx="12347682" cy="746005"/>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0459" y="274639"/>
            <a:ext cx="10691084" cy="1143000"/>
          </a:xfrm>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750459" y="1600202"/>
            <a:ext cx="10691084" cy="4525963"/>
          </a:xfrm>
        </p:spPr>
        <p:txBody>
          <a:bodyPr vert="eaVert"/>
          <a:lstStyle>
            <a:lvl1pPr>
              <a:defRPr>
                <a:latin typeface="Raleway" panose="020B0503030101060003" pitchFamily="34" charset="0"/>
              </a:defRPr>
            </a:lvl1pPr>
            <a:lvl2pPr>
              <a:defRPr>
                <a:latin typeface="Raleway" panose="020B0503030101060003" pitchFamily="34" charset="0"/>
              </a:defRPr>
            </a:lvl2pPr>
            <a:lvl3pPr>
              <a:defRPr>
                <a:latin typeface="Raleway" panose="020B0503030101060003" pitchFamily="34" charset="0"/>
              </a:defRPr>
            </a:lvl3pPr>
            <a:lvl4pPr>
              <a:defRPr>
                <a:latin typeface="Raleway" panose="020B0503030101060003" pitchFamily="34" charset="0"/>
              </a:defRPr>
            </a:lvl4pPr>
            <a:lvl5pPr>
              <a:defRPr>
                <a:latin typeface="Raleway" panose="020B05030301010600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pic>
        <p:nvPicPr>
          <p:cNvPr id="7" name="Picture 11" descr="Logo gheskio">
            <a:extLst>
              <a:ext uri="{FF2B5EF4-FFF2-40B4-BE49-F238E27FC236}">
                <a16:creationId xmlns="" xmlns:a16="http://schemas.microsoft.com/office/drawing/2014/main" id="{25623157-40E2-41A2-8422-B6BA861723E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324600"/>
            <a:ext cx="67468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Cornell Logo">
            <a:extLst>
              <a:ext uri="{FF2B5EF4-FFF2-40B4-BE49-F238E27FC236}">
                <a16:creationId xmlns="" xmlns:a16="http://schemas.microsoft.com/office/drawing/2014/main" id="{DEEFA05A-BD05-475B-B81C-BBA17039AC8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480800" y="6343650"/>
            <a:ext cx="7112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0104" y="6264395"/>
            <a:ext cx="12347682" cy="746005"/>
          </a:xfrm>
          <a:prstGeom prst="rect">
            <a:avLst/>
          </a:prstGeom>
        </p:spPr>
      </p:pic>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82556" y="6264395"/>
            <a:ext cx="4331688" cy="846842"/>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Franklin Gothic Book" panose="020B0503020102020204" pitchFamily="34" charset="0"/>
              </a:defRPr>
            </a:lvl1pPr>
            <a:lvl2pPr>
              <a:defRPr>
                <a:latin typeface="Franklin Gothic Book" panose="020B05030201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11" descr="Logo gheskio">
            <a:extLst>
              <a:ext uri="{FF2B5EF4-FFF2-40B4-BE49-F238E27FC236}">
                <a16:creationId xmlns="" xmlns:a16="http://schemas.microsoft.com/office/drawing/2014/main" id="{03B12DA9-9130-4756-AC31-259B5897E87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324600"/>
            <a:ext cx="67468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Cornell Logo">
            <a:extLst>
              <a:ext uri="{FF2B5EF4-FFF2-40B4-BE49-F238E27FC236}">
                <a16:creationId xmlns="" xmlns:a16="http://schemas.microsoft.com/office/drawing/2014/main" id="{C10310F1-7C89-41C9-96CC-7A5CF263AA6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480800" y="6343650"/>
            <a:ext cx="7112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E2DBE4C0-AB73-443C-84AA-3F02BF789834}"/>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 xmlns:a16="http://schemas.microsoft.com/office/drawing/2014/main" id="{E12E36CC-0FE2-4398-A2F4-D69059BE88FA}"/>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 xmlns:a16="http://schemas.microsoft.com/office/drawing/2014/main" id="{81CFC823-1404-4BB1-914B-25C8891B3C1B}"/>
              </a:ext>
            </a:extLst>
          </p:cNvPr>
          <p:cNvSpPr>
            <a:spLocks noGrp="1" noChangeArrowheads="1"/>
          </p:cNvSpPr>
          <p:nvPr>
            <p:ph type="sldNum" sz="quarter" idx="12"/>
          </p:nvPr>
        </p:nvSpPr>
        <p:spPr/>
        <p:txBody>
          <a:bodyPr/>
          <a:lstStyle>
            <a:lvl1pPr>
              <a:defRPr/>
            </a:lvl1pPr>
          </a:lstStyle>
          <a:p>
            <a:pPr>
              <a:defRPr/>
            </a:pPr>
            <a:fld id="{4AA3A717-B34A-42BB-9271-4EB650EBCA54}" type="slidenum">
              <a:rPr lang="en-US" altLang="en-US"/>
              <a:pPr>
                <a:defRPr/>
              </a:pPr>
              <a:t>‹N°›</a:t>
            </a:fld>
            <a:endParaRPr lang="en-US" altLang="en-US"/>
          </a:p>
        </p:txBody>
      </p:sp>
      <p:pic>
        <p:nvPicPr>
          <p:cNvPr id="8" name="Picture 11" descr="Logo gheskio">
            <a:extLst>
              <a:ext uri="{FF2B5EF4-FFF2-40B4-BE49-F238E27FC236}">
                <a16:creationId xmlns="" xmlns:a16="http://schemas.microsoft.com/office/drawing/2014/main" id="{5EA7184A-6377-4B7F-BF34-71B49A8C057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324600"/>
            <a:ext cx="67468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Cornell Logo">
            <a:extLst>
              <a:ext uri="{FF2B5EF4-FFF2-40B4-BE49-F238E27FC236}">
                <a16:creationId xmlns="" xmlns:a16="http://schemas.microsoft.com/office/drawing/2014/main" id="{3C21C3B9-F768-4F2E-A5B4-9818E2EF081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480800" y="6343650"/>
            <a:ext cx="7112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pic>
        <p:nvPicPr>
          <p:cNvPr id="11" name="Picture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extLst>
      <p:ext uri="{BB962C8B-B14F-4D97-AF65-F5344CB8AC3E}">
        <p14:creationId xmlns:p14="http://schemas.microsoft.com/office/powerpoint/2010/main" val="7486234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 xmlns:a16="http://schemas.microsoft.com/office/drawing/2014/main" id="{44B1E2EF-701A-426A-8ADF-9A2D6BDF3961}"/>
              </a:ext>
            </a:extLst>
          </p:cNvPr>
          <p:cNvSpPr>
            <a:spLocks noGrp="1" noChangeArrowheads="1"/>
          </p:cNvSpPr>
          <p:nvPr>
            <p:ph type="dt" sz="half" idx="10"/>
          </p:nvPr>
        </p:nvSpPr>
        <p:spPr/>
        <p:txBody>
          <a:bodyPr/>
          <a:lstStyle>
            <a:lvl1pPr>
              <a:defRPr/>
            </a:lvl1pPr>
          </a:lstStyle>
          <a:p>
            <a:pPr>
              <a:defRPr/>
            </a:pPr>
            <a:endParaRPr lang="en-US"/>
          </a:p>
        </p:txBody>
      </p:sp>
      <p:sp>
        <p:nvSpPr>
          <p:cNvPr id="7" name="Rectangle 5">
            <a:extLst>
              <a:ext uri="{FF2B5EF4-FFF2-40B4-BE49-F238E27FC236}">
                <a16:creationId xmlns="" xmlns:a16="http://schemas.microsoft.com/office/drawing/2014/main" id="{A954F493-1D6C-4ECB-BE9F-8F2DE018BF9A}"/>
              </a:ext>
            </a:extLst>
          </p:cNvPr>
          <p:cNvSpPr>
            <a:spLocks noGrp="1" noChangeArrowheads="1"/>
          </p:cNvSpPr>
          <p:nvPr>
            <p:ph type="ftr" sz="quarter" idx="11"/>
          </p:nvPr>
        </p:nvSpPr>
        <p:spPr/>
        <p:txBody>
          <a:bodyPr/>
          <a:lstStyle>
            <a:lvl1pPr>
              <a:defRPr/>
            </a:lvl1pPr>
          </a:lstStyle>
          <a:p>
            <a:pPr>
              <a:defRPr/>
            </a:pPr>
            <a:endParaRPr lang="en-US"/>
          </a:p>
        </p:txBody>
      </p:sp>
      <p:sp>
        <p:nvSpPr>
          <p:cNvPr id="8" name="Rectangle 6">
            <a:extLst>
              <a:ext uri="{FF2B5EF4-FFF2-40B4-BE49-F238E27FC236}">
                <a16:creationId xmlns="" xmlns:a16="http://schemas.microsoft.com/office/drawing/2014/main" id="{787108CC-A1F4-4308-93ED-7ABC515DB654}"/>
              </a:ext>
            </a:extLst>
          </p:cNvPr>
          <p:cNvSpPr>
            <a:spLocks noGrp="1" noChangeArrowheads="1"/>
          </p:cNvSpPr>
          <p:nvPr>
            <p:ph type="sldNum" sz="quarter" idx="12"/>
          </p:nvPr>
        </p:nvSpPr>
        <p:spPr/>
        <p:txBody>
          <a:bodyPr/>
          <a:lstStyle>
            <a:lvl1pPr>
              <a:defRPr/>
            </a:lvl1pPr>
          </a:lstStyle>
          <a:p>
            <a:pPr>
              <a:defRPr/>
            </a:pPr>
            <a:fld id="{A63CB6ED-1DC7-4CFE-9D4A-463FCB97809C}" type="slidenum">
              <a:rPr lang="en-US" altLang="en-US"/>
              <a:pPr>
                <a:defRPr/>
              </a:pPr>
              <a:t>‹N°›</a:t>
            </a:fld>
            <a:endParaRPr lang="en-US" altLang="en-US"/>
          </a:p>
        </p:txBody>
      </p:sp>
      <p:pic>
        <p:nvPicPr>
          <p:cNvPr id="9" name="Picture 11" descr="Logo gheskio">
            <a:extLst>
              <a:ext uri="{FF2B5EF4-FFF2-40B4-BE49-F238E27FC236}">
                <a16:creationId xmlns="" xmlns:a16="http://schemas.microsoft.com/office/drawing/2014/main" id="{98E9651A-1624-41F4-AAAA-6E1CE69AED2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324600"/>
            <a:ext cx="67468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Cornell Logo">
            <a:extLst>
              <a:ext uri="{FF2B5EF4-FFF2-40B4-BE49-F238E27FC236}">
                <a16:creationId xmlns="" xmlns:a16="http://schemas.microsoft.com/office/drawing/2014/main" id="{91B3E814-112E-4C1E-A06E-35CE5385D2F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480800" y="6343650"/>
            <a:ext cx="7112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pic>
        <p:nvPicPr>
          <p:cNvPr id="12" name="Picture 1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extLst>
      <p:ext uri="{BB962C8B-B14F-4D97-AF65-F5344CB8AC3E}">
        <p14:creationId xmlns:p14="http://schemas.microsoft.com/office/powerpoint/2010/main" val="19520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7"/>
            <a:ext cx="10363200" cy="1470025"/>
          </a:xfrm>
        </p:spPr>
        <p:txBody>
          <a:bodyPr/>
          <a:lstStyle>
            <a:lvl1pPr>
              <a:defRPr b="1">
                <a:solidFill>
                  <a:srgbClr val="E8303B"/>
                </a:solidFill>
                <a:latin typeface="Franklin Gothic Book" panose="020B0503020102020204" pitchFamily="34" charset="0"/>
              </a:defRPr>
            </a:lvl1pPr>
          </a:lstStyle>
          <a:p>
            <a:r>
              <a:rPr lang="en-AU" dirty="0"/>
              <a:t>CLICK TO ENTER TITLE</a:t>
            </a:r>
            <a:endParaRPr lang="en-US" dirty="0"/>
          </a:p>
        </p:txBody>
      </p:sp>
      <p:sp>
        <p:nvSpPr>
          <p:cNvPr id="3" name="Subtitle 2"/>
          <p:cNvSpPr>
            <a:spLocks noGrp="1"/>
          </p:cNvSpPr>
          <p:nvPr>
            <p:ph type="subTitle" idx="1" hasCustomPrompt="1"/>
          </p:nvPr>
        </p:nvSpPr>
        <p:spPr>
          <a:xfrm>
            <a:off x="1828800" y="3886200"/>
            <a:ext cx="8534400" cy="1752600"/>
          </a:xfrm>
        </p:spPr>
        <p:txBody>
          <a:bodyPr>
            <a:normAutofit/>
          </a:bodyPr>
          <a:lstStyle>
            <a:lvl1pPr marL="0" indent="0" algn="ctr">
              <a:buNone/>
              <a:defRPr sz="2800">
                <a:solidFill>
                  <a:srgbClr val="383333"/>
                </a:solidFill>
                <a:latin typeface="Franklin Gothic Book" panose="020B05030201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a:t>Click to enter presenter name</a:t>
            </a:r>
            <a:endParaRPr lang="en-US" dirty="0"/>
          </a:p>
        </p:txBody>
      </p:sp>
      <p:pic>
        <p:nvPicPr>
          <p:cNvPr id="10" name="Picture 11" descr="Logo gheskio">
            <a:extLst>
              <a:ext uri="{FF2B5EF4-FFF2-40B4-BE49-F238E27FC236}">
                <a16:creationId xmlns="" xmlns:a16="http://schemas.microsoft.com/office/drawing/2014/main" id="{B9EFEE6D-B0B6-4298-BB06-341831AB829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324600"/>
            <a:ext cx="67468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descr="Cornell Logo">
            <a:extLst>
              <a:ext uri="{FF2B5EF4-FFF2-40B4-BE49-F238E27FC236}">
                <a16:creationId xmlns="" xmlns:a16="http://schemas.microsoft.com/office/drawing/2014/main" id="{23D39397-B923-40AC-9556-707516373D6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480800" y="6343650"/>
            <a:ext cx="7112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7841" y="6111995"/>
            <a:ext cx="12347682" cy="74600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0480" y="274639"/>
            <a:ext cx="10691040" cy="1143000"/>
          </a:xfrm>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sp>
        <p:nvSpPr>
          <p:cNvPr id="3" name="Content Placeholder 2"/>
          <p:cNvSpPr>
            <a:spLocks noGrp="1"/>
          </p:cNvSpPr>
          <p:nvPr>
            <p:ph idx="1"/>
          </p:nvPr>
        </p:nvSpPr>
        <p:spPr>
          <a:xfrm>
            <a:off x="750480" y="1600202"/>
            <a:ext cx="10691040" cy="4525963"/>
          </a:xfrm>
        </p:spPr>
        <p:txBody>
          <a:bodyPr/>
          <a:lstStyle>
            <a:lvl1pPr>
              <a:defRPr>
                <a:solidFill>
                  <a:srgbClr val="383333"/>
                </a:solidFill>
                <a:latin typeface="Franklin Gothic Book" panose="020B0503020102020204" pitchFamily="34" charset="0"/>
              </a:defRPr>
            </a:lvl1pPr>
            <a:lvl2pPr>
              <a:defRPr>
                <a:solidFill>
                  <a:srgbClr val="383333"/>
                </a:solidFill>
                <a:latin typeface="Franklin Gothic Book" panose="020B0503020102020204" pitchFamily="34" charset="0"/>
              </a:defRPr>
            </a:lvl2pPr>
            <a:lvl3pPr>
              <a:defRPr>
                <a:solidFill>
                  <a:srgbClr val="383333"/>
                </a:solidFill>
                <a:latin typeface="Franklin Gothic Book" panose="020B0503020102020204" pitchFamily="34" charset="0"/>
              </a:defRPr>
            </a:lvl3pPr>
            <a:lvl4pPr>
              <a:defRPr>
                <a:solidFill>
                  <a:srgbClr val="383333"/>
                </a:solidFill>
                <a:latin typeface="Franklin Gothic Book" panose="020B0503020102020204" pitchFamily="34" charset="0"/>
              </a:defRPr>
            </a:lvl4pPr>
            <a:lvl5pPr>
              <a:defRPr>
                <a:solidFill>
                  <a:srgbClr val="383333"/>
                </a:solidFill>
                <a:latin typeface="Franklin Gothic Book" panose="020B05030201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11" descr="Logo gheskio">
            <a:extLst>
              <a:ext uri="{FF2B5EF4-FFF2-40B4-BE49-F238E27FC236}">
                <a16:creationId xmlns="" xmlns:a16="http://schemas.microsoft.com/office/drawing/2014/main" id="{12A73182-358F-4E8C-A9A7-B3AE1E3B7AC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310952"/>
            <a:ext cx="67468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Cornell Logo">
            <a:extLst>
              <a:ext uri="{FF2B5EF4-FFF2-40B4-BE49-F238E27FC236}">
                <a16:creationId xmlns="" xmlns:a16="http://schemas.microsoft.com/office/drawing/2014/main" id="{1B2A9393-773C-4A84-9609-4DDBB22DB24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480800" y="6330002"/>
            <a:ext cx="7112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7841" y="6111995"/>
            <a:ext cx="12347682" cy="746005"/>
          </a:xfrm>
          <a:prstGeom prst="rect">
            <a:avLst/>
          </a:prstGeom>
        </p:spPr>
      </p:pic>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4406902"/>
            <a:ext cx="10363200" cy="1362075"/>
          </a:xfrm>
        </p:spPr>
        <p:txBody>
          <a:bodyPr anchor="t"/>
          <a:lstStyle>
            <a:lvl1pPr algn="l">
              <a:defRPr sz="4000" b="1" cap="all">
                <a:solidFill>
                  <a:srgbClr val="E8303B"/>
                </a:solidFill>
                <a:latin typeface="Franklin Gothic Book" panose="020B0503020102020204" pitchFamily="34" charset="0"/>
              </a:defRPr>
            </a:lvl1pPr>
          </a:lstStyle>
          <a:p>
            <a:r>
              <a:rPr lang="en-US" dirty="0"/>
              <a:t>CLICK TO EDIT MASTER TITLE STYLE</a:t>
            </a:r>
          </a:p>
        </p:txBody>
      </p:sp>
      <p:sp>
        <p:nvSpPr>
          <p:cNvPr id="3" name="Text Placeholder 2"/>
          <p:cNvSpPr>
            <a:spLocks noGrp="1"/>
          </p:cNvSpPr>
          <p:nvPr>
            <p:ph type="body" idx="1"/>
          </p:nvPr>
        </p:nvSpPr>
        <p:spPr>
          <a:xfrm>
            <a:off x="914400" y="2906713"/>
            <a:ext cx="10363200" cy="1500187"/>
          </a:xfrm>
        </p:spPr>
        <p:txBody>
          <a:bodyPr anchor="b"/>
          <a:lstStyle>
            <a:lvl1pPr marL="0" indent="0">
              <a:buNone/>
              <a:defRPr sz="2000">
                <a:solidFill>
                  <a:srgbClr val="383333"/>
                </a:solidFill>
                <a:latin typeface="Franklin Gothic Book" panose="020B0503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pic>
        <p:nvPicPr>
          <p:cNvPr id="7" name="Picture 11" descr="Logo gheskio">
            <a:extLst>
              <a:ext uri="{FF2B5EF4-FFF2-40B4-BE49-F238E27FC236}">
                <a16:creationId xmlns="" xmlns:a16="http://schemas.microsoft.com/office/drawing/2014/main" id="{49BC423E-4D0C-4BE3-A18A-EAF0DCF3608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338248"/>
            <a:ext cx="67468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Cornell Logo">
            <a:extLst>
              <a:ext uri="{FF2B5EF4-FFF2-40B4-BE49-F238E27FC236}">
                <a16:creationId xmlns="" xmlns:a16="http://schemas.microsoft.com/office/drawing/2014/main" id="{494EDAD5-BA69-42D4-8789-2D3BCD76818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480800" y="6357298"/>
            <a:ext cx="7112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pic>
        <p:nvPicPr>
          <p:cNvPr id="8" name="Picture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3864" y="274639"/>
            <a:ext cx="11064273" cy="1143000"/>
          </a:xfrm>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sp>
        <p:nvSpPr>
          <p:cNvPr id="3" name="Content Placeholder 2"/>
          <p:cNvSpPr>
            <a:spLocks noGrp="1"/>
          </p:cNvSpPr>
          <p:nvPr>
            <p:ph sz="half" idx="1"/>
          </p:nvPr>
        </p:nvSpPr>
        <p:spPr>
          <a:xfrm>
            <a:off x="563863" y="1600202"/>
            <a:ext cx="5115611" cy="4525963"/>
          </a:xfrm>
        </p:spPr>
        <p:txBody>
          <a:bodyPr/>
          <a:lstStyle>
            <a:lvl1pPr>
              <a:defRPr sz="2800">
                <a:latin typeface="Franklin Gothic Book" panose="020B0503020102020204" pitchFamily="34" charset="0"/>
              </a:defRPr>
            </a:lvl1pPr>
            <a:lvl2pPr>
              <a:defRPr sz="2400">
                <a:latin typeface="Franklin Gothic Book" panose="020B0503020102020204" pitchFamily="34" charset="0"/>
              </a:defRPr>
            </a:lvl2pPr>
            <a:lvl3pPr>
              <a:defRPr sz="2000">
                <a:latin typeface="Franklin Gothic Book" panose="020B0503020102020204" pitchFamily="34" charset="0"/>
              </a:defRPr>
            </a:lvl3pPr>
            <a:lvl4pPr>
              <a:defRPr sz="1800">
                <a:latin typeface="Franklin Gothic Book" panose="020B0503020102020204" pitchFamily="34" charset="0"/>
              </a:defRPr>
            </a:lvl4pPr>
            <a:lvl5pPr>
              <a:defRPr sz="1800">
                <a:latin typeface="Franklin Gothic Book" panose="020B0503020102020204" pitchFamily="34" charset="0"/>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43336" y="1600202"/>
            <a:ext cx="5384800" cy="4525963"/>
          </a:xfrm>
        </p:spPr>
        <p:txBody>
          <a:bodyPr/>
          <a:lstStyle>
            <a:lvl1pPr>
              <a:defRPr sz="2800">
                <a:solidFill>
                  <a:srgbClr val="383333"/>
                </a:solidFill>
                <a:latin typeface="Franklin Gothic Book" panose="020B0503020102020204" pitchFamily="34" charset="0"/>
              </a:defRPr>
            </a:lvl1pPr>
            <a:lvl2pPr>
              <a:defRPr sz="2400">
                <a:solidFill>
                  <a:srgbClr val="383333"/>
                </a:solidFill>
                <a:latin typeface="Franklin Gothic Book" panose="020B0503020102020204" pitchFamily="34" charset="0"/>
              </a:defRPr>
            </a:lvl2pPr>
            <a:lvl3pPr>
              <a:defRPr sz="2000">
                <a:solidFill>
                  <a:srgbClr val="383333"/>
                </a:solidFill>
                <a:latin typeface="Franklin Gothic Book" panose="020B0503020102020204" pitchFamily="34" charset="0"/>
              </a:defRPr>
            </a:lvl3pPr>
            <a:lvl4pPr>
              <a:defRPr sz="1800">
                <a:solidFill>
                  <a:srgbClr val="383333"/>
                </a:solidFill>
                <a:latin typeface="Franklin Gothic Book" panose="020B0503020102020204" pitchFamily="34" charset="0"/>
              </a:defRPr>
            </a:lvl4pPr>
            <a:lvl5pPr>
              <a:defRPr sz="1800">
                <a:solidFill>
                  <a:srgbClr val="383333"/>
                </a:solidFill>
                <a:latin typeface="Franklin Gothic Book" panose="020B0503020102020204" pitchFamily="34" charset="0"/>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11" descr="Logo gheskio">
            <a:extLst>
              <a:ext uri="{FF2B5EF4-FFF2-40B4-BE49-F238E27FC236}">
                <a16:creationId xmlns="" xmlns:a16="http://schemas.microsoft.com/office/drawing/2014/main" id="{1760DF0C-25AF-43AE-A671-E0C5A0E3EBB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324600"/>
            <a:ext cx="67468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Cornell Logo">
            <a:extLst>
              <a:ext uri="{FF2B5EF4-FFF2-40B4-BE49-F238E27FC236}">
                <a16:creationId xmlns="" xmlns:a16="http://schemas.microsoft.com/office/drawing/2014/main" id="{26DD41E4-9CA0-4486-B983-F37C2539050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480800" y="6343650"/>
            <a:ext cx="7112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0459" y="274639"/>
            <a:ext cx="10691084" cy="1143000"/>
          </a:xfrm>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sp>
        <p:nvSpPr>
          <p:cNvPr id="3" name="Text Placeholder 2"/>
          <p:cNvSpPr>
            <a:spLocks noGrp="1"/>
          </p:cNvSpPr>
          <p:nvPr>
            <p:ph type="body" idx="1"/>
          </p:nvPr>
        </p:nvSpPr>
        <p:spPr>
          <a:xfrm>
            <a:off x="757655" y="1535114"/>
            <a:ext cx="511772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757655" y="2174875"/>
            <a:ext cx="511772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05251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05251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11" descr="Logo gheskio">
            <a:extLst>
              <a:ext uri="{FF2B5EF4-FFF2-40B4-BE49-F238E27FC236}">
                <a16:creationId xmlns="" xmlns:a16="http://schemas.microsoft.com/office/drawing/2014/main" id="{1A6D8D8E-283A-42DF-AE25-13F5852B51A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324600"/>
            <a:ext cx="67468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descr="Cornell Logo">
            <a:extLst>
              <a:ext uri="{FF2B5EF4-FFF2-40B4-BE49-F238E27FC236}">
                <a16:creationId xmlns="" xmlns:a16="http://schemas.microsoft.com/office/drawing/2014/main" id="{93FED62E-67BF-4D5A-9786-A27E49C0211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480800" y="6343650"/>
            <a:ext cx="7112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pic>
        <p:nvPicPr>
          <p:cNvPr id="11" name="Picture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0459" y="274639"/>
            <a:ext cx="10691084" cy="1143000"/>
          </a:xfrm>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pic>
        <p:nvPicPr>
          <p:cNvPr id="6" name="Picture 11" descr="Logo gheskio">
            <a:extLst>
              <a:ext uri="{FF2B5EF4-FFF2-40B4-BE49-F238E27FC236}">
                <a16:creationId xmlns="" xmlns:a16="http://schemas.microsoft.com/office/drawing/2014/main" id="{24C3844A-DF27-4280-AE00-7102078038E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324600"/>
            <a:ext cx="67468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Cornell Logo">
            <a:extLst>
              <a:ext uri="{FF2B5EF4-FFF2-40B4-BE49-F238E27FC236}">
                <a16:creationId xmlns="" xmlns:a16="http://schemas.microsoft.com/office/drawing/2014/main" id="{C965F02A-8161-4892-9DD3-1D9000F6A3A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480800" y="6343650"/>
            <a:ext cx="7112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97297" y="273050"/>
            <a:ext cx="3729368" cy="1162051"/>
          </a:xfrm>
        </p:spPr>
        <p:txBody>
          <a:bodyPr anchor="b"/>
          <a:lstStyle>
            <a:lvl1pPr algn="l">
              <a:defRPr sz="2000" b="1">
                <a:solidFill>
                  <a:srgbClr val="E8303B"/>
                </a:solidFill>
                <a:latin typeface="Franklin Gothic Book" panose="020B0503020102020204" pitchFamily="34" charset="0"/>
              </a:defRPr>
            </a:lvl1pPr>
          </a:lstStyle>
          <a:p>
            <a:r>
              <a:rPr lang="en-US" dirty="0"/>
              <a:t>CLICK TO EDIT MASTER TITLE STYLE</a:t>
            </a:r>
          </a:p>
        </p:txBody>
      </p:sp>
      <p:sp>
        <p:nvSpPr>
          <p:cNvPr id="3" name="Content Placeholder 2"/>
          <p:cNvSpPr>
            <a:spLocks noGrp="1"/>
          </p:cNvSpPr>
          <p:nvPr>
            <p:ph idx="1"/>
          </p:nvPr>
        </p:nvSpPr>
        <p:spPr>
          <a:xfrm>
            <a:off x="4672671" y="273053"/>
            <a:ext cx="6815667" cy="5853113"/>
          </a:xfrm>
        </p:spPr>
        <p:txBody>
          <a:bodyPr/>
          <a:lstStyle>
            <a:lvl1pPr>
              <a:defRPr sz="3200">
                <a:solidFill>
                  <a:srgbClr val="383333"/>
                </a:solidFill>
                <a:latin typeface="Franklin Gothic Book" panose="020B0503020102020204" pitchFamily="34" charset="0"/>
              </a:defRPr>
            </a:lvl1pPr>
            <a:lvl2pPr>
              <a:defRPr sz="2800">
                <a:solidFill>
                  <a:srgbClr val="383333"/>
                </a:solidFill>
                <a:latin typeface="Franklin Gothic Book" panose="020B0503020102020204" pitchFamily="34" charset="0"/>
              </a:defRPr>
            </a:lvl2pPr>
            <a:lvl3pPr>
              <a:defRPr sz="2400">
                <a:solidFill>
                  <a:srgbClr val="383333"/>
                </a:solidFill>
                <a:latin typeface="Franklin Gothic Book" panose="020B0503020102020204" pitchFamily="34" charset="0"/>
              </a:defRPr>
            </a:lvl3pPr>
            <a:lvl4pPr>
              <a:defRPr sz="2000">
                <a:solidFill>
                  <a:srgbClr val="383333"/>
                </a:solidFill>
                <a:latin typeface="Franklin Gothic Book" panose="020B0503020102020204" pitchFamily="34" charset="0"/>
              </a:defRPr>
            </a:lvl4pPr>
            <a:lvl5pPr>
              <a:defRPr sz="2000">
                <a:solidFill>
                  <a:srgbClr val="383333"/>
                </a:solidFill>
                <a:latin typeface="Franklin Gothic Book" panose="020B0503020102020204" pitchFamily="34"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797297" y="1435103"/>
            <a:ext cx="3729368" cy="4691063"/>
          </a:xfrm>
        </p:spPr>
        <p:txBody>
          <a:bodyPr/>
          <a:lstStyle>
            <a:lvl1pPr marL="0" indent="0">
              <a:buNone/>
              <a:defRPr sz="1400">
                <a:solidFill>
                  <a:srgbClr val="383333"/>
                </a:solidFill>
                <a:latin typeface="Franklin Gothic Book" panose="020B05030201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pic>
        <p:nvPicPr>
          <p:cNvPr id="8" name="Picture 11" descr="Logo gheskio">
            <a:extLst>
              <a:ext uri="{FF2B5EF4-FFF2-40B4-BE49-F238E27FC236}">
                <a16:creationId xmlns="" xmlns:a16="http://schemas.microsoft.com/office/drawing/2014/main" id="{713256F9-08BB-424B-BD1E-92AA60D0F87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324600"/>
            <a:ext cx="67468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Cornell Logo">
            <a:extLst>
              <a:ext uri="{FF2B5EF4-FFF2-40B4-BE49-F238E27FC236}">
                <a16:creationId xmlns="" xmlns:a16="http://schemas.microsoft.com/office/drawing/2014/main" id="{8C9D4235-35BF-4007-88FA-FE7432DCB4A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480800" y="6343650"/>
            <a:ext cx="7112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38400" y="4800601"/>
            <a:ext cx="7315200" cy="566739"/>
          </a:xfrm>
        </p:spPr>
        <p:txBody>
          <a:bodyPr anchor="b"/>
          <a:lstStyle>
            <a:lvl1pPr algn="l">
              <a:defRPr sz="2000" b="1">
                <a:solidFill>
                  <a:srgbClr val="E8303B"/>
                </a:solidFill>
                <a:latin typeface="Franklin Gothic Book" panose="020B0503020102020204" pitchFamily="34" charset="0"/>
              </a:defRPr>
            </a:lvl1pPr>
          </a:lstStyle>
          <a:p>
            <a:r>
              <a:rPr lang="en-US" dirty="0"/>
              <a:t>CLICK TO EDIT MASTER TITLE STYLE</a:t>
            </a:r>
          </a:p>
        </p:txBody>
      </p:sp>
      <p:sp>
        <p:nvSpPr>
          <p:cNvPr id="3" name="Picture Placeholder 2"/>
          <p:cNvSpPr>
            <a:spLocks noGrp="1"/>
          </p:cNvSpPr>
          <p:nvPr>
            <p:ph type="pic" idx="1"/>
          </p:nvPr>
        </p:nvSpPr>
        <p:spPr>
          <a:xfrm>
            <a:off x="2438400" y="612775"/>
            <a:ext cx="7315200" cy="4114800"/>
          </a:xfrm>
        </p:spPr>
        <p:txBody>
          <a:bodyPr/>
          <a:lstStyle>
            <a:lvl1pPr marL="0" indent="0">
              <a:buNone/>
              <a:defRPr sz="3200">
                <a:latin typeface="Franklin Gothic Book" panose="020B05030201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438400" y="5367339"/>
            <a:ext cx="7315200" cy="804863"/>
          </a:xfrm>
        </p:spPr>
        <p:txBody>
          <a:bodyPr/>
          <a:lstStyle>
            <a:lvl1pPr marL="0" indent="0">
              <a:buNone/>
              <a:defRPr sz="1400">
                <a:solidFill>
                  <a:srgbClr val="383333"/>
                </a:solidFill>
                <a:latin typeface="Franklin Gothic Book" panose="020B05030201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pic>
        <p:nvPicPr>
          <p:cNvPr id="8" name="Picture 11" descr="Logo gheskio">
            <a:extLst>
              <a:ext uri="{FF2B5EF4-FFF2-40B4-BE49-F238E27FC236}">
                <a16:creationId xmlns="" xmlns:a16="http://schemas.microsoft.com/office/drawing/2014/main" id="{9BD23831-4D58-40DB-A80B-3CDBD3F741A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324600"/>
            <a:ext cx="67468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Cornell Logo">
            <a:extLst>
              <a:ext uri="{FF2B5EF4-FFF2-40B4-BE49-F238E27FC236}">
                <a16:creationId xmlns="" xmlns:a16="http://schemas.microsoft.com/office/drawing/2014/main" id="{4CAC3390-9180-449F-98FD-46778111382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480800" y="6343650"/>
            <a:ext cx="7112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jpg"/><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2206DA-4705-844F-8F0B-F43945BCDB13}" type="slidenum">
              <a:rPr lang="en-US" smtClean="0"/>
              <a:pPr/>
              <a:t>‹N°›</a:t>
            </a:fld>
            <a:endParaRPr lang="en-US" dirty="0"/>
          </a:p>
        </p:txBody>
      </p:sp>
      <p:pic>
        <p:nvPicPr>
          <p:cNvPr id="7" name="Picture 11" descr="Logo gheskio">
            <a:extLst>
              <a:ext uri="{FF2B5EF4-FFF2-40B4-BE49-F238E27FC236}">
                <a16:creationId xmlns="" xmlns:a16="http://schemas.microsoft.com/office/drawing/2014/main" id="{9BCC6F3D-7031-4977-870A-0FE87AA73C22}"/>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6324600"/>
            <a:ext cx="67468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Cornell Logo">
            <a:extLst>
              <a:ext uri="{FF2B5EF4-FFF2-40B4-BE49-F238E27FC236}">
                <a16:creationId xmlns="" xmlns:a16="http://schemas.microsoft.com/office/drawing/2014/main" id="{E07AD008-5C6B-4493-BC7B-17309B44C6F7}"/>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11480800" y="6343650"/>
            <a:ext cx="7112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77841" y="6111995"/>
            <a:ext cx="12347682" cy="746005"/>
          </a:xfrm>
          <a:prstGeom prst="rect">
            <a:avLst/>
          </a:prstGeom>
        </p:spPr>
      </p:pic>
      <p:pic>
        <p:nvPicPr>
          <p:cNvPr id="10" name="Picture 9"/>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 bg1="lt1" tx1="dk1" bg2="lt2" tx2="dk2" accent1="accent1" accent2="accent2" accent3="accent3" accent4="accent4" accent5="accent5" accent6="accent6" hlink="hlink" folHlink="folHlink"/>
  <p:sldLayoutIdLst>
    <p:sldLayoutId id="2147483655" r:id="rId1"/>
    <p:sldLayoutId id="2147483649" r:id="rId2"/>
    <p:sldLayoutId id="2147483650" r:id="rId3"/>
    <p:sldLayoutId id="2147483651" r:id="rId4"/>
    <p:sldLayoutId id="2147483652" r:id="rId5"/>
    <p:sldLayoutId id="2147483653" r:id="rId6"/>
    <p:sldLayoutId id="2147483654" r:id="rId7"/>
    <p:sldLayoutId id="2147483656" r:id="rId8"/>
    <p:sldLayoutId id="2147483657" r:id="rId9"/>
    <p:sldLayoutId id="2147483658" r:id="rId10"/>
    <p:sldLayoutId id="2147483660" r:id="rId11"/>
    <p:sldLayoutId id="2147483662" r:id="rId12"/>
    <p:sldLayoutId id="2147483664" r:id="rId13"/>
  </p:sldLayoutIdLst>
  <p:txStyles>
    <p:titleStyle>
      <a:lvl1pPr algn="ctr" defTabSz="457200" rtl="0" eaLnBrk="1" latinLnBrk="0" hangingPunct="1">
        <a:spcBef>
          <a:spcPct val="0"/>
        </a:spcBef>
        <a:buNone/>
        <a:defRPr sz="4000" b="1" kern="1200">
          <a:solidFill>
            <a:srgbClr val="E8303B"/>
          </a:solidFill>
          <a:latin typeface="Franklin Gothic Book" panose="020B0503020102020204" pitchFamily="34" charset="0"/>
          <a:ea typeface="+mj-ea"/>
          <a:cs typeface="Arial" pitchFamily="34" charset="0"/>
        </a:defRPr>
      </a:lvl1pPr>
    </p:titleStyle>
    <p:bodyStyle>
      <a:lvl1pPr marL="342900" indent="-342900" algn="l" defTabSz="457200" rtl="0" eaLnBrk="1" latinLnBrk="0" hangingPunct="1">
        <a:spcBef>
          <a:spcPct val="20000"/>
        </a:spcBef>
        <a:buFont typeface="Arial"/>
        <a:buChar char="•"/>
        <a:defRPr sz="3200" kern="1200">
          <a:solidFill>
            <a:srgbClr val="383333"/>
          </a:solidFill>
          <a:latin typeface="Franklin Gothic Book" panose="020B0503020102020204"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rgbClr val="383333"/>
          </a:solidFill>
          <a:latin typeface="Franklin Gothic Book" panose="020B0503020102020204" pitchFamily="34" charset="0"/>
          <a:ea typeface="+mn-ea"/>
          <a:cs typeface="Arial" pitchFamily="34" charset="0"/>
        </a:defRPr>
      </a:lvl2pPr>
      <a:lvl3pPr marL="1143000" indent="-228600" algn="l" defTabSz="457200" rtl="0" eaLnBrk="1" latinLnBrk="0" hangingPunct="1">
        <a:spcBef>
          <a:spcPct val="20000"/>
        </a:spcBef>
        <a:buFont typeface="Arial"/>
        <a:buChar char="•"/>
        <a:defRPr sz="2400" kern="1200">
          <a:solidFill>
            <a:srgbClr val="383333"/>
          </a:solidFill>
          <a:latin typeface="Franklin Gothic Book" panose="020B0503020102020204" pitchFamily="34" charset="0"/>
          <a:ea typeface="+mn-ea"/>
          <a:cs typeface="Arial" pitchFamily="34" charset="0"/>
        </a:defRPr>
      </a:lvl3pPr>
      <a:lvl4pPr marL="1600200" indent="-228600" algn="l" defTabSz="457200" rtl="0" eaLnBrk="1" latinLnBrk="0" hangingPunct="1">
        <a:spcBef>
          <a:spcPct val="20000"/>
        </a:spcBef>
        <a:buFont typeface="Arial"/>
        <a:buChar char="–"/>
        <a:defRPr sz="2000" kern="1200">
          <a:solidFill>
            <a:srgbClr val="383333"/>
          </a:solidFill>
          <a:latin typeface="Franklin Gothic Book" panose="020B0503020102020204" pitchFamily="34" charset="0"/>
          <a:ea typeface="+mn-ea"/>
          <a:cs typeface="Arial" pitchFamily="34" charset="0"/>
        </a:defRPr>
      </a:lvl4pPr>
      <a:lvl5pPr marL="2057400" indent="-228600" algn="l" defTabSz="457200" rtl="0" eaLnBrk="1" latinLnBrk="0" hangingPunct="1">
        <a:spcBef>
          <a:spcPct val="20000"/>
        </a:spcBef>
        <a:buFont typeface="Arial"/>
        <a:buChar char="»"/>
        <a:defRPr sz="2000" kern="1200">
          <a:solidFill>
            <a:srgbClr val="383333"/>
          </a:solidFill>
          <a:latin typeface="Franklin Gothic Book" panose="020B0503020102020204"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8.jpe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8.emf"/><Relationship Id="rId5" Type="http://schemas.openxmlformats.org/officeDocument/2006/relationships/oleObject" Target="../embeddings/oleObject1.bin"/><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50.emf"/><Relationship Id="rId5" Type="http://schemas.openxmlformats.org/officeDocument/2006/relationships/oleObject" Target="../embeddings/oleObject2.bin"/><Relationship Id="rId4" Type="http://schemas.openxmlformats.org/officeDocument/2006/relationships/chart" Target="../charts/chart3.xml"/></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chart" Target="../charts/chart4.xm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57.jpeg"/><Relationship Id="rId4" Type="http://schemas.openxmlformats.org/officeDocument/2006/relationships/image" Target="../media/image56.jpeg"/></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64.jpeg"/><Relationship Id="rId5" Type="http://schemas.openxmlformats.org/officeDocument/2006/relationships/image" Target="../media/image63.emf"/><Relationship Id="rId4" Type="http://schemas.openxmlformats.org/officeDocument/2006/relationships/image" Target="../media/image6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vmlDrawing" Target="../drawings/vmlDrawing3.vml"/><Relationship Id="rId5" Type="http://schemas.openxmlformats.org/officeDocument/2006/relationships/image" Target="../media/image67.png"/><Relationship Id="rId4" Type="http://schemas.openxmlformats.org/officeDocument/2006/relationships/oleObject" Target="../embeddings/oleObject3.bin"/></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0277" y="155785"/>
            <a:ext cx="11665973" cy="1470025"/>
          </a:xfrm>
        </p:spPr>
        <p:txBody>
          <a:bodyPr>
            <a:normAutofit/>
          </a:bodyPr>
          <a:lstStyle/>
          <a:p>
            <a:r>
              <a:rPr lang="en-GB" altLang="en-US" dirty="0" smtClean="0">
                <a:solidFill>
                  <a:srgbClr val="FF0000"/>
                </a:solidFill>
              </a:rPr>
              <a:t>Provision of HIV care by the GHESKIO Centers in the setting of complex humanitarian emergencies in Haiti</a:t>
            </a:r>
            <a:endParaRPr lang="en-GB" dirty="0">
              <a:solidFill>
                <a:srgbClr val="FF0000"/>
              </a:solidFill>
            </a:endParaRPr>
          </a:p>
        </p:txBody>
      </p:sp>
      <p:sp>
        <p:nvSpPr>
          <p:cNvPr id="3" name="Subtitle 2"/>
          <p:cNvSpPr>
            <a:spLocks noGrp="1"/>
          </p:cNvSpPr>
          <p:nvPr>
            <p:ph type="subTitle" idx="1"/>
          </p:nvPr>
        </p:nvSpPr>
        <p:spPr>
          <a:xfrm>
            <a:off x="309716" y="1749897"/>
            <a:ext cx="11665973" cy="1470024"/>
          </a:xfrm>
        </p:spPr>
        <p:txBody>
          <a:bodyPr>
            <a:noAutofit/>
          </a:bodyPr>
          <a:lstStyle/>
          <a:p>
            <a:pPr>
              <a:defRPr/>
            </a:pPr>
            <a:r>
              <a:rPr lang="en-US" sz="3600" dirty="0"/>
              <a:t>JEAN WILLIAM PAPE, MD</a:t>
            </a:r>
          </a:p>
          <a:p>
            <a:pPr>
              <a:defRPr/>
            </a:pPr>
            <a:r>
              <a:rPr lang="en-US" sz="1800" dirty="0">
                <a:solidFill>
                  <a:schemeClr val="tx1"/>
                </a:solidFill>
              </a:rPr>
              <a:t>Howard and Carol Holtzmann Professor of Clinical Medicine, </a:t>
            </a:r>
          </a:p>
          <a:p>
            <a:pPr>
              <a:defRPr/>
            </a:pPr>
            <a:r>
              <a:rPr lang="en-US" sz="1800" dirty="0">
                <a:solidFill>
                  <a:schemeClr val="tx1"/>
                </a:solidFill>
              </a:rPr>
              <a:t>Center for Global Health, Division of Infectious Diseases, Department of Medicine, </a:t>
            </a:r>
          </a:p>
          <a:p>
            <a:pPr>
              <a:defRPr/>
            </a:pPr>
            <a:r>
              <a:rPr lang="en-US" sz="1800" dirty="0">
                <a:solidFill>
                  <a:schemeClr val="tx1"/>
                </a:solidFill>
              </a:rPr>
              <a:t>Weill Cornell Medical College, New York, New York, USA</a:t>
            </a:r>
          </a:p>
          <a:p>
            <a:pPr>
              <a:defRPr/>
            </a:pPr>
            <a:r>
              <a:rPr lang="en-US" sz="1800" dirty="0">
                <a:solidFill>
                  <a:schemeClr val="tx1"/>
                </a:solidFill>
              </a:rPr>
              <a:t>Director,  </a:t>
            </a:r>
          </a:p>
          <a:p>
            <a:pPr>
              <a:defRPr/>
            </a:pPr>
            <a:r>
              <a:rPr lang="en-US" sz="1800" dirty="0">
                <a:solidFill>
                  <a:schemeClr val="tx1"/>
                </a:solidFill>
              </a:rPr>
              <a:t>Les </a:t>
            </a:r>
            <a:r>
              <a:rPr lang="en-US" sz="1800" dirty="0" err="1">
                <a:solidFill>
                  <a:schemeClr val="tx1"/>
                </a:solidFill>
              </a:rPr>
              <a:t>Centres</a:t>
            </a:r>
            <a:r>
              <a:rPr lang="en-US" sz="1800" dirty="0">
                <a:solidFill>
                  <a:schemeClr val="tx1"/>
                </a:solidFill>
              </a:rPr>
              <a:t> GHESKIO, </a:t>
            </a:r>
          </a:p>
          <a:p>
            <a:pPr>
              <a:defRPr/>
            </a:pPr>
            <a:r>
              <a:rPr lang="en-US" sz="1800" dirty="0">
                <a:solidFill>
                  <a:schemeClr val="tx1"/>
                </a:solidFill>
              </a:rPr>
              <a:t> Port-au-Prince, </a:t>
            </a:r>
            <a:r>
              <a:rPr lang="en-US" sz="1800" dirty="0" err="1">
                <a:solidFill>
                  <a:schemeClr val="tx1"/>
                </a:solidFill>
              </a:rPr>
              <a:t>Haïti</a:t>
            </a:r>
            <a:r>
              <a:rPr lang="en-US" sz="1800" dirty="0">
                <a:solidFill>
                  <a:schemeClr val="tx1"/>
                </a:solidFill>
              </a:rPr>
              <a:t>.</a:t>
            </a:r>
          </a:p>
          <a:p>
            <a:pPr>
              <a:defRPr/>
            </a:pPr>
            <a:endParaRPr lang="en-US" sz="1800" dirty="0"/>
          </a:p>
          <a:p>
            <a:pPr>
              <a:defRPr/>
            </a:pPr>
            <a:endParaRPr lang="en-US" sz="900" dirty="0"/>
          </a:p>
          <a:p>
            <a:endParaRPr lang="en-US" sz="9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2265" y="4914472"/>
            <a:ext cx="266777" cy="266777"/>
          </a:xfrm>
          <a:prstGeom prst="rect">
            <a:avLst/>
          </a:prstGeom>
        </p:spPr>
      </p:pic>
      <p:sp>
        <p:nvSpPr>
          <p:cNvPr id="6" name="Rectangle 5"/>
          <p:cNvSpPr/>
          <p:nvPr/>
        </p:nvSpPr>
        <p:spPr>
          <a:xfrm>
            <a:off x="5370307" y="4813928"/>
            <a:ext cx="1756186" cy="369332"/>
          </a:xfrm>
          <a:prstGeom prst="rect">
            <a:avLst/>
          </a:prstGeom>
        </p:spPr>
        <p:txBody>
          <a:bodyPr wrap="none">
            <a:spAutoFit/>
          </a:bodyPr>
          <a:lstStyle/>
          <a:p>
            <a:r>
              <a:rPr lang="en-US" dirty="0">
                <a:solidFill>
                  <a:schemeClr val="tx1">
                    <a:lumMod val="85000"/>
                    <a:lumOff val="15000"/>
                  </a:schemeClr>
                </a:solidFill>
              </a:rPr>
              <a:t>@</a:t>
            </a:r>
            <a:r>
              <a:rPr lang="en-US" dirty="0" err="1">
                <a:solidFill>
                  <a:schemeClr val="tx1">
                    <a:lumMod val="85000"/>
                    <a:lumOff val="15000"/>
                  </a:schemeClr>
                </a:solidFill>
              </a:rPr>
              <a:t>TwitterHandle</a:t>
            </a:r>
            <a:endParaRPr lang="en-US" dirty="0">
              <a:solidFill>
                <a:schemeClr val="tx1">
                  <a:lumMod val="85000"/>
                  <a:lumOff val="15000"/>
                </a:schemeClr>
              </a:solidFill>
            </a:endParaRPr>
          </a:p>
        </p:txBody>
      </p:sp>
      <p:sp>
        <p:nvSpPr>
          <p:cNvPr id="8" name="Subtitle 2"/>
          <p:cNvSpPr txBox="1">
            <a:spLocks/>
          </p:cNvSpPr>
          <p:nvPr/>
        </p:nvSpPr>
        <p:spPr>
          <a:xfrm>
            <a:off x="1981200" y="5167746"/>
            <a:ext cx="8534400" cy="54314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2800" kern="1200">
                <a:solidFill>
                  <a:srgbClr val="383333"/>
                </a:solidFill>
                <a:latin typeface="Franklin Gothic Book" panose="020B0503020102020204" pitchFamily="34" charset="0"/>
                <a:ea typeface="+mn-ea"/>
                <a:cs typeface="Arial" pitchFamily="34" charset="0"/>
              </a:defRPr>
            </a:lvl1pPr>
            <a:lvl2pPr marL="457200" indent="0" algn="ctr" defTabSz="457200" rtl="0" eaLnBrk="1" latinLnBrk="0" hangingPunct="1">
              <a:spcBef>
                <a:spcPct val="20000"/>
              </a:spcBef>
              <a:buFont typeface="Arial"/>
              <a:buNone/>
              <a:defRPr sz="2800" kern="1200">
                <a:solidFill>
                  <a:schemeClr val="tx1">
                    <a:tint val="75000"/>
                  </a:schemeClr>
                </a:solidFill>
                <a:latin typeface="Franklin Gothic Book" panose="020B0503020102020204" pitchFamily="34" charset="0"/>
                <a:ea typeface="+mn-ea"/>
                <a:cs typeface="Arial" pitchFamily="34" charset="0"/>
              </a:defRPr>
            </a:lvl2pPr>
            <a:lvl3pPr marL="914400" indent="0" algn="ctr" defTabSz="457200" rtl="0" eaLnBrk="1" latinLnBrk="0" hangingPunct="1">
              <a:spcBef>
                <a:spcPct val="20000"/>
              </a:spcBef>
              <a:buFont typeface="Arial"/>
              <a:buNone/>
              <a:defRPr sz="2400" kern="1200">
                <a:solidFill>
                  <a:schemeClr val="tx1">
                    <a:tint val="75000"/>
                  </a:schemeClr>
                </a:solidFill>
                <a:latin typeface="Franklin Gothic Book" panose="020B0503020102020204" pitchFamily="34" charset="0"/>
                <a:ea typeface="+mn-ea"/>
                <a:cs typeface="Arial" pitchFamily="34" charset="0"/>
              </a:defRPr>
            </a:lvl3pPr>
            <a:lvl4pPr marL="1371600" indent="0" algn="ctr" defTabSz="457200" rtl="0" eaLnBrk="1" latinLnBrk="0" hangingPunct="1">
              <a:spcBef>
                <a:spcPct val="20000"/>
              </a:spcBef>
              <a:buFont typeface="Arial"/>
              <a:buNone/>
              <a:defRPr sz="2000" kern="1200">
                <a:solidFill>
                  <a:schemeClr val="tx1">
                    <a:tint val="75000"/>
                  </a:schemeClr>
                </a:solidFill>
                <a:latin typeface="Franklin Gothic Book" panose="020B0503020102020204" pitchFamily="34" charset="0"/>
                <a:ea typeface="+mn-ea"/>
                <a:cs typeface="Arial" pitchFamily="34" charset="0"/>
              </a:defRPr>
            </a:lvl4pPr>
            <a:lvl5pPr marL="1828800" indent="0" algn="ctr" defTabSz="457200" rtl="0" eaLnBrk="1" latinLnBrk="0" hangingPunct="1">
              <a:spcBef>
                <a:spcPct val="20000"/>
              </a:spcBef>
              <a:buFont typeface="Arial"/>
              <a:buNone/>
              <a:defRPr sz="2000" kern="1200">
                <a:solidFill>
                  <a:schemeClr val="tx1">
                    <a:tint val="75000"/>
                  </a:schemeClr>
                </a:solidFill>
                <a:latin typeface="Franklin Gothic Book" panose="020B0503020102020204" pitchFamily="34" charset="0"/>
                <a:ea typeface="+mn-ea"/>
                <a:cs typeface="Arial" pitchFamily="34"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400" b="1" dirty="0">
                <a:solidFill>
                  <a:schemeClr val="tx1">
                    <a:lumMod val="85000"/>
                    <a:lumOff val="15000"/>
                  </a:schemeClr>
                </a:solidFill>
              </a:rPr>
              <a:t>Share your thoughts on this presentation with </a:t>
            </a:r>
            <a:r>
              <a:rPr lang="en-US" sz="2000" b="1" dirty="0">
                <a:solidFill>
                  <a:srgbClr val="FF0000"/>
                </a:solidFill>
              </a:rPr>
              <a:t>#IAS2019</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extLst>
      <p:ext uri="{BB962C8B-B14F-4D97-AF65-F5344CB8AC3E}">
        <p14:creationId xmlns:p14="http://schemas.microsoft.com/office/powerpoint/2010/main" val="35652254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5">
            <a:extLst>
              <a:ext uri="{FF2B5EF4-FFF2-40B4-BE49-F238E27FC236}">
                <a16:creationId xmlns="" xmlns:a16="http://schemas.microsoft.com/office/drawing/2014/main" id="{A36ABCCB-2CFA-4C5D-8010-65C4E20EA92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30106" y="712788"/>
            <a:ext cx="4361893" cy="2683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6">
            <a:extLst>
              <a:ext uri="{FF2B5EF4-FFF2-40B4-BE49-F238E27FC236}">
                <a16:creationId xmlns="" xmlns:a16="http://schemas.microsoft.com/office/drawing/2014/main" id="{DFBC6AD2-6AD1-4379-84AE-87E35929C70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8542" y="3395820"/>
            <a:ext cx="3536509"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Box 1">
            <a:extLst>
              <a:ext uri="{FF2B5EF4-FFF2-40B4-BE49-F238E27FC236}">
                <a16:creationId xmlns="" xmlns:a16="http://schemas.microsoft.com/office/drawing/2014/main" id="{40FE0414-19F8-40A7-80EC-6C904ABCFF24}"/>
              </a:ext>
            </a:extLst>
          </p:cNvPr>
          <p:cNvSpPr txBox="1">
            <a:spLocks noChangeArrowheads="1"/>
          </p:cNvSpPr>
          <p:nvPr/>
        </p:nvSpPr>
        <p:spPr bwMode="auto">
          <a:xfrm>
            <a:off x="783303" y="4763"/>
            <a:ext cx="10218994"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4000" dirty="0"/>
              <a:t>		</a:t>
            </a:r>
            <a:r>
              <a:rPr lang="en-US" altLang="en-US" sz="4000" dirty="0">
                <a:solidFill>
                  <a:srgbClr val="FF0000"/>
                </a:solidFill>
              </a:rPr>
              <a:t>Protests barricades  </a:t>
            </a:r>
          </a:p>
        </p:txBody>
      </p:sp>
      <p:sp>
        <p:nvSpPr>
          <p:cNvPr id="24581" name="TextBox 2">
            <a:extLst>
              <a:ext uri="{FF2B5EF4-FFF2-40B4-BE49-F238E27FC236}">
                <a16:creationId xmlns="" xmlns:a16="http://schemas.microsoft.com/office/drawing/2014/main" id="{AD681107-368B-4628-8C10-530AFF7661EE}"/>
              </a:ext>
            </a:extLst>
          </p:cNvPr>
          <p:cNvSpPr txBox="1">
            <a:spLocks noChangeArrowheads="1"/>
          </p:cNvSpPr>
          <p:nvPr/>
        </p:nvSpPr>
        <p:spPr bwMode="auto">
          <a:xfrm>
            <a:off x="2839199" y="5853270"/>
            <a:ext cx="591418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dirty="0"/>
              <a:t>			</a:t>
            </a:r>
            <a:r>
              <a:rPr lang="en-US" altLang="en-US" sz="1800" dirty="0" smtClean="0"/>
              <a:t>October 2018 and November 2019</a:t>
            </a:r>
            <a:endParaRPr lang="en-US" altLang="en-US" sz="1800" dirty="0"/>
          </a:p>
          <a:p>
            <a:pPr>
              <a:spcBef>
                <a:spcPct val="0"/>
              </a:spcBef>
              <a:buFontTx/>
              <a:buNone/>
            </a:pPr>
            <a:endParaRPr lang="en-US" altLang="en-US" sz="1800" dirty="0"/>
          </a:p>
        </p:txBody>
      </p:sp>
      <p:pic>
        <p:nvPicPr>
          <p:cNvPr id="6" name="Picture 4">
            <a:extLst>
              <a:ext uri="{FF2B5EF4-FFF2-40B4-BE49-F238E27FC236}">
                <a16:creationId xmlns="" xmlns:a16="http://schemas.microsoft.com/office/drawing/2014/main" id="{D5A53FC4-BB25-45AF-8A67-48DC658B998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8542" y="712788"/>
            <a:ext cx="3421101" cy="2683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a:extLst>
              <a:ext uri="{FF2B5EF4-FFF2-40B4-BE49-F238E27FC236}">
                <a16:creationId xmlns="" xmlns:a16="http://schemas.microsoft.com/office/drawing/2014/main" id="{E87661F2-656D-4A24-85C8-4A0C1C7B55F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99644" y="712788"/>
            <a:ext cx="4030462" cy="2683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a:extLst>
              <a:ext uri="{FF2B5EF4-FFF2-40B4-BE49-F238E27FC236}">
                <a16:creationId xmlns="" xmlns:a16="http://schemas.microsoft.com/office/drawing/2014/main" id="{49B3DE48-1D22-4F2E-8F82-4A75BFE1FCF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915051" y="3395821"/>
            <a:ext cx="8345011"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62797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 xmlns:a16="http://schemas.microsoft.com/office/drawing/2014/main" id="{E1E41315-1A5D-4354-9515-92A01BCEB659}"/>
              </a:ext>
            </a:extLst>
          </p:cNvPr>
          <p:cNvSpPr>
            <a:spLocks noGrp="1"/>
          </p:cNvSpPr>
          <p:nvPr>
            <p:ph type="title"/>
          </p:nvPr>
        </p:nvSpPr>
        <p:spPr>
          <a:xfrm>
            <a:off x="1524000" y="0"/>
            <a:ext cx="9144000" cy="914400"/>
          </a:xfrm>
        </p:spPr>
        <p:txBody>
          <a:bodyPr/>
          <a:lstStyle/>
          <a:p>
            <a:r>
              <a:rPr lang="en-US" altLang="en-US" sz="4000"/>
              <a:t>Characteristics of Tropical AIDS</a:t>
            </a:r>
          </a:p>
        </p:txBody>
      </p:sp>
      <p:sp>
        <p:nvSpPr>
          <p:cNvPr id="32771" name="Rectangle 3">
            <a:extLst>
              <a:ext uri="{FF2B5EF4-FFF2-40B4-BE49-F238E27FC236}">
                <a16:creationId xmlns="" xmlns:a16="http://schemas.microsoft.com/office/drawing/2014/main" id="{7016B57A-F97F-4C41-ACA7-560CF123E3E4}"/>
              </a:ext>
            </a:extLst>
          </p:cNvPr>
          <p:cNvSpPr>
            <a:spLocks noGrp="1"/>
          </p:cNvSpPr>
          <p:nvPr>
            <p:ph idx="1"/>
          </p:nvPr>
        </p:nvSpPr>
        <p:spPr>
          <a:xfrm>
            <a:off x="1600200" y="1524000"/>
            <a:ext cx="8839200" cy="4724400"/>
          </a:xfrm>
        </p:spPr>
        <p:txBody>
          <a:bodyPr/>
          <a:lstStyle/>
          <a:p>
            <a:pPr>
              <a:lnSpc>
                <a:spcPct val="80000"/>
              </a:lnSpc>
            </a:pPr>
            <a:endParaRPr lang="en-US" altLang="en-US" sz="2800"/>
          </a:p>
          <a:p>
            <a:pPr>
              <a:lnSpc>
                <a:spcPct val="80000"/>
              </a:lnSpc>
            </a:pPr>
            <a:endParaRPr lang="en-US" altLang="en-US" sz="2800"/>
          </a:p>
          <a:p>
            <a:pPr>
              <a:lnSpc>
                <a:spcPct val="80000"/>
              </a:lnSpc>
            </a:pPr>
            <a:endParaRPr lang="en-US" altLang="en-US" sz="2800"/>
          </a:p>
          <a:p>
            <a:pPr>
              <a:lnSpc>
                <a:spcPct val="80000"/>
              </a:lnSpc>
            </a:pPr>
            <a:r>
              <a:rPr lang="en-US" altLang="en-US" sz="2800"/>
              <a:t>Chronic diarrhea (coccidia) </a:t>
            </a:r>
          </a:p>
          <a:p>
            <a:pPr>
              <a:lnSpc>
                <a:spcPct val="80000"/>
              </a:lnSpc>
              <a:buFont typeface="Wingdings" panose="05000000000000000000" pitchFamily="2" charset="2"/>
              <a:buNone/>
            </a:pPr>
            <a:endParaRPr lang="en-US" altLang="en-US" sz="2800"/>
          </a:p>
          <a:p>
            <a:pPr>
              <a:lnSpc>
                <a:spcPct val="80000"/>
              </a:lnSpc>
            </a:pPr>
            <a:r>
              <a:rPr lang="en-US" altLang="en-US" sz="2800"/>
              <a:t> Cutaneous manifestations : Kaposi sarcoma, Prurigo </a:t>
            </a:r>
          </a:p>
          <a:p>
            <a:pPr>
              <a:lnSpc>
                <a:spcPct val="80000"/>
              </a:lnSpc>
            </a:pPr>
            <a:endParaRPr lang="en-US" altLang="en-US" sz="2800"/>
          </a:p>
          <a:p>
            <a:pPr>
              <a:lnSpc>
                <a:spcPct val="80000"/>
              </a:lnSpc>
            </a:pPr>
            <a:r>
              <a:rPr lang="en-US" altLang="en-US" sz="2800"/>
              <a:t>Pulmonary manifestations:  &gt;50% TB </a:t>
            </a:r>
          </a:p>
          <a:p>
            <a:pPr>
              <a:lnSpc>
                <a:spcPct val="80000"/>
              </a:lnSpc>
            </a:pPr>
            <a:endParaRPr lang="en-US" altLang="en-US" sz="2800"/>
          </a:p>
          <a:p>
            <a:pPr>
              <a:lnSpc>
                <a:spcPct val="80000"/>
              </a:lnSpc>
            </a:pPr>
            <a:r>
              <a:rPr lang="en-US" altLang="en-US" sz="2800"/>
              <a:t>Male Predominance  (89%)</a:t>
            </a:r>
          </a:p>
        </p:txBody>
      </p:sp>
      <p:sp>
        <p:nvSpPr>
          <p:cNvPr id="23556" name="Text Box 4">
            <a:extLst>
              <a:ext uri="{FF2B5EF4-FFF2-40B4-BE49-F238E27FC236}">
                <a16:creationId xmlns="" xmlns:a16="http://schemas.microsoft.com/office/drawing/2014/main" id="{111A6F8C-2C79-4B04-9015-91E8F68A1A4C}"/>
              </a:ext>
            </a:extLst>
          </p:cNvPr>
          <p:cNvSpPr txBox="1">
            <a:spLocks noChangeArrowheads="1"/>
          </p:cNvSpPr>
          <p:nvPr/>
        </p:nvSpPr>
        <p:spPr bwMode="auto">
          <a:xfrm>
            <a:off x="2057400" y="6553200"/>
            <a:ext cx="8610600" cy="258763"/>
          </a:xfrm>
          <a:prstGeom prst="rect">
            <a:avLst/>
          </a:prstGeom>
          <a:noFill/>
          <a:ln w="9525">
            <a:noFill/>
            <a:miter lim="800000"/>
            <a:headEnd/>
            <a:tailEnd/>
          </a:ln>
        </p:spPr>
        <p:txBody>
          <a:bodyPr>
            <a:spAutoFit/>
          </a:bodyPr>
          <a:lstStyle/>
          <a:p>
            <a:pPr algn="ctr" eaLnBrk="1" hangingPunct="1">
              <a:lnSpc>
                <a:spcPct val="90000"/>
              </a:lnSpc>
              <a:spcBef>
                <a:spcPct val="20000"/>
              </a:spcBef>
              <a:defRPr/>
            </a:pPr>
            <a:endParaRPr lang="fr-FR" sz="1200" dirty="0">
              <a:latin typeface="+mn-lt"/>
            </a:endParaRPr>
          </a:p>
        </p:txBody>
      </p:sp>
      <p:pic>
        <p:nvPicPr>
          <p:cNvPr id="32773" name="Picture 4">
            <a:extLst>
              <a:ext uri="{FF2B5EF4-FFF2-40B4-BE49-F238E27FC236}">
                <a16:creationId xmlns="" xmlns:a16="http://schemas.microsoft.com/office/drawing/2014/main" id="{4DDCBCBD-73DE-44E5-B7D8-9F4B16A820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TextBox 1">
            <a:extLst>
              <a:ext uri="{FF2B5EF4-FFF2-40B4-BE49-F238E27FC236}">
                <a16:creationId xmlns="" xmlns:a16="http://schemas.microsoft.com/office/drawing/2014/main" id="{3C5881EC-DEF8-4A9A-8D30-8FFD1A8FF1B1}"/>
              </a:ext>
            </a:extLst>
          </p:cNvPr>
          <p:cNvSpPr txBox="1">
            <a:spLocks noChangeArrowheads="1"/>
          </p:cNvSpPr>
          <p:nvPr/>
        </p:nvSpPr>
        <p:spPr bwMode="auto">
          <a:xfrm>
            <a:off x="1938251" y="5816025"/>
            <a:ext cx="3429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b="1" dirty="0" smtClean="0">
                <a:latin typeface="Arial" panose="020B0604020202020204" pitchFamily="34" charset="0"/>
                <a:cs typeface="Arial" panose="020B0604020202020204" pitchFamily="34" charset="0"/>
              </a:rPr>
              <a:t>Pape et al</a:t>
            </a:r>
            <a:r>
              <a:rPr lang="en-US" altLang="en-US" sz="1400" b="1" i="1" dirty="0" smtClean="0">
                <a:latin typeface="Arial" panose="020B0604020202020204" pitchFamily="34" charset="0"/>
                <a:cs typeface="Arial" panose="020B0604020202020204" pitchFamily="34" charset="0"/>
              </a:rPr>
              <a:t>, NEJM </a:t>
            </a:r>
            <a:r>
              <a:rPr lang="en-US" altLang="en-US" sz="1400" i="1" dirty="0">
                <a:latin typeface="Arial" panose="020B0604020202020204" pitchFamily="34" charset="0"/>
                <a:cs typeface="Arial" panose="020B0604020202020204" pitchFamily="34" charset="0"/>
              </a:rPr>
              <a:t>309:945-950,1983</a:t>
            </a:r>
          </a:p>
          <a:p>
            <a:pPr eaLnBrk="1" hangingPunct="1">
              <a:spcBef>
                <a:spcPct val="0"/>
              </a:spcBef>
              <a:buFontTx/>
              <a:buNone/>
            </a:pPr>
            <a:endParaRPr lang="en-US" altLang="en-US" sz="1800" dirty="0"/>
          </a:p>
        </p:txBody>
      </p:sp>
    </p:spTree>
    <p:extLst>
      <p:ext uri="{BB962C8B-B14F-4D97-AF65-F5344CB8AC3E}">
        <p14:creationId xmlns:p14="http://schemas.microsoft.com/office/powerpoint/2010/main" val="2351976528"/>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 xmlns:a16="http://schemas.microsoft.com/office/drawing/2014/main" id="{5F5548CA-68A3-4407-9BE8-8782CCB0CCAB}"/>
              </a:ext>
            </a:extLst>
          </p:cNvPr>
          <p:cNvSpPr>
            <a:spLocks noGrp="1" noChangeArrowheads="1"/>
          </p:cNvSpPr>
          <p:nvPr>
            <p:ph type="title"/>
          </p:nvPr>
        </p:nvSpPr>
        <p:spPr>
          <a:xfrm>
            <a:off x="1828800" y="71250"/>
            <a:ext cx="8153400" cy="533400"/>
          </a:xfrm>
        </p:spPr>
        <p:txBody>
          <a:bodyPr>
            <a:normAutofit fontScale="90000"/>
          </a:bodyPr>
          <a:lstStyle/>
          <a:p>
            <a:pPr eaLnBrk="1" hangingPunct="1">
              <a:defRPr/>
            </a:pPr>
            <a:r>
              <a:rPr lang="fr-FR" sz="4000" b="0" dirty="0">
                <a:solidFill>
                  <a:srgbClr val="FF0000"/>
                </a:solidFill>
                <a:latin typeface="Arial" pitchFamily="34" charset="0"/>
                <a:cs typeface="Arial" pitchFamily="34" charset="0"/>
              </a:rPr>
              <a:t>GHESKIO </a:t>
            </a:r>
            <a:r>
              <a:rPr lang="fr-FR" sz="4000" b="0" dirty="0" smtClean="0">
                <a:solidFill>
                  <a:srgbClr val="FF0000"/>
                </a:solidFill>
                <a:latin typeface="Arial" pitchFamily="34" charset="0"/>
                <a:cs typeface="Arial" pitchFamily="34" charset="0"/>
              </a:rPr>
              <a:t>challenges:1982-2019*</a:t>
            </a:r>
            <a:endParaRPr lang="fr-FR" sz="4000" b="0" dirty="0">
              <a:solidFill>
                <a:srgbClr val="FF0000"/>
              </a:solidFill>
              <a:latin typeface="Arial" pitchFamily="34" charset="0"/>
              <a:cs typeface="Arial" pitchFamily="34" charset="0"/>
            </a:endParaRPr>
          </a:p>
        </p:txBody>
      </p:sp>
      <p:sp>
        <p:nvSpPr>
          <p:cNvPr id="34819" name="Rectangle 3">
            <a:extLst>
              <a:ext uri="{FF2B5EF4-FFF2-40B4-BE49-F238E27FC236}">
                <a16:creationId xmlns="" xmlns:a16="http://schemas.microsoft.com/office/drawing/2014/main" id="{FC180CFC-BB66-4C48-B340-43199209E8AC}"/>
              </a:ext>
            </a:extLst>
          </p:cNvPr>
          <p:cNvSpPr>
            <a:spLocks noGrp="1"/>
          </p:cNvSpPr>
          <p:nvPr>
            <p:ph idx="1"/>
          </p:nvPr>
        </p:nvSpPr>
        <p:spPr>
          <a:xfrm>
            <a:off x="23279" y="915544"/>
            <a:ext cx="12069242" cy="6553200"/>
          </a:xfrm>
        </p:spPr>
        <p:txBody>
          <a:bodyPr/>
          <a:lstStyle/>
          <a:p>
            <a:pPr eaLnBrk="1" hangingPunct="1">
              <a:lnSpc>
                <a:spcPct val="80000"/>
              </a:lnSpc>
              <a:buClr>
                <a:srgbClr val="C00000"/>
              </a:buClr>
              <a:buSzPct val="140000"/>
            </a:pPr>
            <a:r>
              <a:rPr lang="en-US" altLang="en-US" sz="3000" b="1" dirty="0">
                <a:latin typeface="Arial" panose="020B0604020202020204" pitchFamily="34" charset="0"/>
                <a:cs typeface="Arial" panose="020B0604020202020204" pitchFamily="34" charset="0"/>
              </a:rPr>
              <a:t>1982-1990:  Defining AIDS</a:t>
            </a:r>
          </a:p>
          <a:p>
            <a:pPr lvl="1" eaLnBrk="1" hangingPunct="1">
              <a:lnSpc>
                <a:spcPct val="80000"/>
              </a:lnSpc>
              <a:buFont typeface="Wingdings" panose="05000000000000000000" pitchFamily="2" charset="2"/>
              <a:buChar char="Ø"/>
            </a:pPr>
            <a:r>
              <a:rPr lang="en-US" altLang="en-US" dirty="0">
                <a:latin typeface="Arial" panose="020B0604020202020204" pitchFamily="34" charset="0"/>
                <a:cs typeface="Arial" panose="020B0604020202020204" pitchFamily="34" charset="0"/>
              </a:rPr>
              <a:t>Modes of transmission ? Opportunistic infections</a:t>
            </a:r>
          </a:p>
          <a:p>
            <a:pPr eaLnBrk="1" hangingPunct="1">
              <a:lnSpc>
                <a:spcPct val="80000"/>
              </a:lnSpc>
              <a:buClr>
                <a:srgbClr val="C00000"/>
              </a:buClr>
              <a:buSzPct val="140000"/>
            </a:pPr>
            <a:r>
              <a:rPr lang="en-US" altLang="en-US" sz="3000" b="1" dirty="0" smtClean="0">
                <a:latin typeface="Arial" panose="020B0604020202020204" pitchFamily="34" charset="0"/>
                <a:cs typeface="Arial" panose="020B0604020202020204" pitchFamily="34" charset="0"/>
              </a:rPr>
              <a:t>1991-2002</a:t>
            </a:r>
            <a:r>
              <a:rPr lang="en-US" altLang="en-US" sz="3000" b="1" dirty="0">
                <a:latin typeface="Arial" panose="020B0604020202020204" pitchFamily="34" charset="0"/>
                <a:cs typeface="Arial" panose="020B0604020202020204" pitchFamily="34" charset="0"/>
              </a:rPr>
              <a:t>: Can AIDS be controlled ? </a:t>
            </a:r>
          </a:p>
          <a:p>
            <a:pPr lvl="1" eaLnBrk="1" hangingPunct="1">
              <a:lnSpc>
                <a:spcPct val="80000"/>
              </a:lnSpc>
              <a:buFont typeface="Wingdings" panose="05000000000000000000" pitchFamily="2" charset="2"/>
              <a:buChar char="Ø"/>
            </a:pPr>
            <a:r>
              <a:rPr lang="en-US" altLang="en-US" dirty="0">
                <a:latin typeface="Arial" panose="020B0604020202020204" pitchFamily="34" charset="0"/>
                <a:cs typeface="Arial" panose="020B0604020202020204" pitchFamily="34" charset="0"/>
              </a:rPr>
              <a:t>Creation of a public model of prevention and care</a:t>
            </a:r>
            <a:endParaRPr lang="en-US" altLang="en-US" sz="2400" b="1" dirty="0">
              <a:latin typeface="Arial" panose="020B0604020202020204" pitchFamily="34" charset="0"/>
              <a:cs typeface="Arial" panose="020B0604020202020204" pitchFamily="34" charset="0"/>
            </a:endParaRPr>
          </a:p>
          <a:p>
            <a:pPr eaLnBrk="1" hangingPunct="1">
              <a:lnSpc>
                <a:spcPct val="80000"/>
              </a:lnSpc>
              <a:buClr>
                <a:srgbClr val="C00000"/>
              </a:buClr>
              <a:buSzPct val="140000"/>
            </a:pPr>
            <a:r>
              <a:rPr lang="en-US" altLang="en-US" sz="3000" b="1" dirty="0">
                <a:latin typeface="Arial" panose="020B0604020202020204" pitchFamily="34" charset="0"/>
                <a:cs typeface="Arial" panose="020B0604020202020204" pitchFamily="34" charset="0"/>
              </a:rPr>
              <a:t>2003: national extension of the model</a:t>
            </a:r>
          </a:p>
          <a:p>
            <a:pPr eaLnBrk="1" hangingPunct="1">
              <a:lnSpc>
                <a:spcPct val="80000"/>
              </a:lnSpc>
              <a:buClr>
                <a:srgbClr val="C00000"/>
              </a:buClr>
              <a:buSzPct val="140000"/>
            </a:pPr>
            <a:r>
              <a:rPr lang="en-US" altLang="en-US" sz="3000" b="1" dirty="0">
                <a:latin typeface="Arial" panose="020B0604020202020204" pitchFamily="34" charset="0"/>
                <a:cs typeface="Arial" panose="020B0604020202020204" pitchFamily="34" charset="0"/>
              </a:rPr>
              <a:t>2010- 2012: hurricanes, earthquake,  cholera…</a:t>
            </a:r>
            <a:r>
              <a:rPr lang="en-US" altLang="en-US" b="1" dirty="0">
                <a:latin typeface="Arial" panose="020B0604020202020204" pitchFamily="34" charset="0"/>
                <a:cs typeface="Arial" panose="020B0604020202020204" pitchFamily="34" charset="0"/>
              </a:rPr>
              <a:t> </a:t>
            </a:r>
          </a:p>
          <a:p>
            <a:pPr lvl="1" eaLnBrk="1" hangingPunct="1">
              <a:lnSpc>
                <a:spcPct val="80000"/>
              </a:lnSpc>
              <a:buFont typeface="Wingdings" panose="05000000000000000000" pitchFamily="2" charset="2"/>
              <a:buChar char="Ø"/>
            </a:pPr>
            <a:r>
              <a:rPr lang="en-US" altLang="en-US" dirty="0">
                <a:latin typeface="Arial" panose="020B0604020202020204" pitchFamily="34" charset="0"/>
                <a:cs typeface="Arial" panose="020B0604020202020204" pitchFamily="34" charset="0"/>
              </a:rPr>
              <a:t>Development of a global health model</a:t>
            </a:r>
            <a:endParaRPr lang="en-US" altLang="en-US" sz="2400" dirty="0">
              <a:latin typeface="Arial" panose="020B0604020202020204" pitchFamily="34" charset="0"/>
              <a:cs typeface="Arial" panose="020B0604020202020204" pitchFamily="34" charset="0"/>
            </a:endParaRPr>
          </a:p>
          <a:p>
            <a:pPr eaLnBrk="1" hangingPunct="1">
              <a:lnSpc>
                <a:spcPct val="80000"/>
              </a:lnSpc>
              <a:buClr>
                <a:srgbClr val="C00000"/>
              </a:buClr>
              <a:buSzPct val="140000"/>
            </a:pPr>
            <a:r>
              <a:rPr lang="en-US" altLang="en-US" sz="3000" b="1" dirty="0">
                <a:latin typeface="Arial" panose="020B0604020202020204" pitchFamily="34" charset="0"/>
                <a:cs typeface="Arial" panose="020B0604020202020204" pitchFamily="34" charset="0"/>
              </a:rPr>
              <a:t>2012-2019</a:t>
            </a:r>
          </a:p>
          <a:p>
            <a:pPr lvl="1" eaLnBrk="1" hangingPunct="1">
              <a:lnSpc>
                <a:spcPct val="80000"/>
              </a:lnSpc>
              <a:buFont typeface="Wingdings" panose="05000000000000000000" pitchFamily="2" charset="2"/>
              <a:buChar char="Ø"/>
            </a:pPr>
            <a:r>
              <a:rPr lang="en-US" altLang="en-US" dirty="0">
                <a:latin typeface="Arial" panose="020B0604020202020204" pitchFamily="34" charset="0"/>
                <a:cs typeface="Arial" panose="020B0604020202020204" pitchFamily="34" charset="0"/>
              </a:rPr>
              <a:t>Development of a model for the care of MDRTB</a:t>
            </a:r>
          </a:p>
          <a:p>
            <a:pPr lvl="1" eaLnBrk="1" hangingPunct="1">
              <a:lnSpc>
                <a:spcPct val="80000"/>
              </a:lnSpc>
              <a:buFont typeface="Wingdings" panose="05000000000000000000" pitchFamily="2" charset="2"/>
              <a:buChar char="Ø"/>
            </a:pPr>
            <a:r>
              <a:rPr lang="en-US" altLang="en-US" dirty="0">
                <a:latin typeface="Arial" panose="020B0604020202020204" pitchFamily="34" charset="0"/>
                <a:cs typeface="Arial" panose="020B0604020202020204" pitchFamily="34" charset="0"/>
              </a:rPr>
              <a:t>Epidemics of  chikungunya, zika, chronic diseases</a:t>
            </a:r>
          </a:p>
        </p:txBody>
      </p:sp>
      <p:sp>
        <p:nvSpPr>
          <p:cNvPr id="34820" name="TextBox 1">
            <a:extLst>
              <a:ext uri="{FF2B5EF4-FFF2-40B4-BE49-F238E27FC236}">
                <a16:creationId xmlns="" xmlns:a16="http://schemas.microsoft.com/office/drawing/2014/main" id="{EF61E8FA-90C1-4414-B2E9-EAEA1F8C2CE3}"/>
              </a:ext>
            </a:extLst>
          </p:cNvPr>
          <p:cNvSpPr txBox="1">
            <a:spLocks noChangeArrowheads="1"/>
          </p:cNvSpPr>
          <p:nvPr/>
        </p:nvSpPr>
        <p:spPr bwMode="auto">
          <a:xfrm>
            <a:off x="362027" y="5490785"/>
            <a:ext cx="1161035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dirty="0" smtClean="0"/>
              <a:t>*Constant </a:t>
            </a:r>
            <a:r>
              <a:rPr lang="en-US" altLang="en-US" sz="2800" dirty="0"/>
              <a:t>environmental, social , political problems all along this </a:t>
            </a:r>
            <a:r>
              <a:rPr lang="en-US" altLang="en-US" sz="2800" dirty="0" smtClean="0"/>
              <a:t>period</a:t>
            </a:r>
            <a:endParaRPr lang="en-US" altLang="en-US" sz="2800" dirty="0"/>
          </a:p>
        </p:txBody>
      </p:sp>
    </p:spTree>
    <p:extLst>
      <p:ext uri="{BB962C8B-B14F-4D97-AF65-F5344CB8AC3E}">
        <p14:creationId xmlns:p14="http://schemas.microsoft.com/office/powerpoint/2010/main" val="3551995206"/>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a:extLst>
              <a:ext uri="{FF2B5EF4-FFF2-40B4-BE49-F238E27FC236}">
                <a16:creationId xmlns="" xmlns:a16="http://schemas.microsoft.com/office/drawing/2014/main" id="{B8B575BB-0C0C-48E4-9528-87A6333523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769" y="685800"/>
            <a:ext cx="11678295"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3">
            <a:extLst>
              <a:ext uri="{FF2B5EF4-FFF2-40B4-BE49-F238E27FC236}">
                <a16:creationId xmlns="" xmlns:a16="http://schemas.microsoft.com/office/drawing/2014/main" id="{CFF2F3F1-E634-4F29-BFD4-F7F10AFEFD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3725" r="14085" b="15686"/>
          <a:stretch>
            <a:fillRect/>
          </a:stretch>
        </p:blipFill>
        <p:spPr bwMode="auto">
          <a:xfrm>
            <a:off x="502920" y="0"/>
            <a:ext cx="11439144"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TextBox 4">
            <a:extLst>
              <a:ext uri="{FF2B5EF4-FFF2-40B4-BE49-F238E27FC236}">
                <a16:creationId xmlns="" xmlns:a16="http://schemas.microsoft.com/office/drawing/2014/main" id="{C2D9E71F-EB4F-4557-8A9A-7FA21B9F98A5}"/>
              </a:ext>
            </a:extLst>
          </p:cNvPr>
          <p:cNvSpPr txBox="1">
            <a:spLocks noChangeArrowheads="1"/>
          </p:cNvSpPr>
          <p:nvPr/>
        </p:nvSpPr>
        <p:spPr bwMode="auto">
          <a:xfrm>
            <a:off x="10049256" y="392112"/>
            <a:ext cx="268224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HT" altLang="en-US" sz="1800" b="1" dirty="0">
                <a:solidFill>
                  <a:srgbClr val="FF0000"/>
                </a:solidFill>
                <a:latin typeface="Times New Roman" panose="02020603050405020304" pitchFamily="18" charset="0"/>
              </a:rPr>
              <a:t>31 décembre 2010</a:t>
            </a:r>
          </a:p>
        </p:txBody>
      </p:sp>
      <p:sp>
        <p:nvSpPr>
          <p:cNvPr id="49157" name="TextBox 5">
            <a:extLst>
              <a:ext uri="{FF2B5EF4-FFF2-40B4-BE49-F238E27FC236}">
                <a16:creationId xmlns="" xmlns:a16="http://schemas.microsoft.com/office/drawing/2014/main" id="{99EBDEF1-5EDC-4622-8238-4B6A3F720320}"/>
              </a:ext>
            </a:extLst>
          </p:cNvPr>
          <p:cNvSpPr txBox="1">
            <a:spLocks noChangeArrowheads="1"/>
          </p:cNvSpPr>
          <p:nvPr/>
        </p:nvSpPr>
        <p:spPr bwMode="auto">
          <a:xfrm>
            <a:off x="1981200" y="4572000"/>
            <a:ext cx="2286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a:solidFill>
                  <a:srgbClr val="FF0000"/>
                </a:solidFill>
                <a:latin typeface="Times New Roman" panose="02020603050405020304" pitchFamily="18" charset="0"/>
              </a:rPr>
              <a:t>Earthquake: 316,000 deaths</a:t>
            </a:r>
          </a:p>
        </p:txBody>
      </p:sp>
      <p:sp>
        <p:nvSpPr>
          <p:cNvPr id="49158" name="TextBox 6">
            <a:extLst>
              <a:ext uri="{FF2B5EF4-FFF2-40B4-BE49-F238E27FC236}">
                <a16:creationId xmlns="" xmlns:a16="http://schemas.microsoft.com/office/drawing/2014/main" id="{596326B0-67A5-48DE-A573-202EDDC09673}"/>
              </a:ext>
            </a:extLst>
          </p:cNvPr>
          <p:cNvSpPr txBox="1">
            <a:spLocks noChangeArrowheads="1"/>
          </p:cNvSpPr>
          <p:nvPr/>
        </p:nvSpPr>
        <p:spPr bwMode="auto">
          <a:xfrm>
            <a:off x="4495800" y="4572000"/>
            <a:ext cx="2057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a:latin typeface="Times New Roman" panose="02020603050405020304" pitchFamily="18" charset="0"/>
              </a:rPr>
              <a:t>   </a:t>
            </a:r>
            <a:r>
              <a:rPr lang="en-US" altLang="en-US" sz="2400" b="1">
                <a:solidFill>
                  <a:srgbClr val="FF0000"/>
                </a:solidFill>
                <a:latin typeface="Times New Roman" panose="02020603050405020304" pitchFamily="18" charset="0"/>
              </a:rPr>
              <a:t>Cholera: 3,300 deaths</a:t>
            </a:r>
          </a:p>
        </p:txBody>
      </p:sp>
      <p:sp>
        <p:nvSpPr>
          <p:cNvPr id="49159" name="TextBox 7">
            <a:extLst>
              <a:ext uri="{FF2B5EF4-FFF2-40B4-BE49-F238E27FC236}">
                <a16:creationId xmlns="" xmlns:a16="http://schemas.microsoft.com/office/drawing/2014/main" id="{7706FFC7-C157-44C5-A6CE-B5CA24F3CB2E}"/>
              </a:ext>
            </a:extLst>
          </p:cNvPr>
          <p:cNvSpPr txBox="1">
            <a:spLocks noChangeArrowheads="1"/>
          </p:cNvSpPr>
          <p:nvPr/>
        </p:nvSpPr>
        <p:spPr bwMode="auto">
          <a:xfrm>
            <a:off x="7239000" y="4800600"/>
            <a:ext cx="1981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a:solidFill>
                  <a:srgbClr val="FF0000"/>
                </a:solidFill>
                <a:latin typeface="Times New Roman" panose="02020603050405020304" pitchFamily="18" charset="0"/>
              </a:rPr>
              <a:t>Elections ??????????</a:t>
            </a:r>
            <a:endParaRPr lang="fr-FR" altLang="en-US" sz="2400" b="1">
              <a:solidFill>
                <a:srgbClr val="FF0000"/>
              </a:solidFill>
              <a:latin typeface="Times New Roman" panose="02020603050405020304" pitchFamily="18" charset="0"/>
            </a:endParaRPr>
          </a:p>
        </p:txBody>
      </p:sp>
      <p:sp>
        <p:nvSpPr>
          <p:cNvPr id="2" name="TextBox 1"/>
          <p:cNvSpPr txBox="1"/>
          <p:nvPr/>
        </p:nvSpPr>
        <p:spPr>
          <a:xfrm>
            <a:off x="1981201" y="834493"/>
            <a:ext cx="9222418" cy="646331"/>
          </a:xfrm>
          <a:prstGeom prst="rect">
            <a:avLst/>
          </a:prstGeom>
          <a:noFill/>
        </p:spPr>
        <p:txBody>
          <a:bodyPr wrap="square" rtlCol="0">
            <a:spAutoFit/>
          </a:bodyPr>
          <a:lstStyle/>
          <a:p>
            <a:r>
              <a:rPr lang="en-US" sz="3600" dirty="0">
                <a:solidFill>
                  <a:srgbClr val="FF0000"/>
                </a:solidFill>
              </a:rPr>
              <a:t>     A review of </a:t>
            </a:r>
            <a:r>
              <a:rPr lang="en-US" sz="3600" dirty="0" smtClean="0">
                <a:solidFill>
                  <a:srgbClr val="FF0000"/>
                </a:solidFill>
              </a:rPr>
              <a:t>The year 2010: catastrophic</a:t>
            </a:r>
            <a:endParaRPr lang="en-US" sz="2800" dirty="0">
              <a:solidFill>
                <a:srgbClr val="FF0000"/>
              </a:solidFill>
            </a:endParaRPr>
          </a:p>
        </p:txBody>
      </p:sp>
    </p:spTree>
    <p:extLst>
      <p:ext uri="{BB962C8B-B14F-4D97-AF65-F5344CB8AC3E}">
        <p14:creationId xmlns:p14="http://schemas.microsoft.com/office/powerpoint/2010/main" val="3353065351"/>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 xmlns:a16="http://schemas.microsoft.com/office/drawing/2014/main" id="{E27C8B82-B569-441E-84E7-CBAFA39F8AF1}"/>
              </a:ext>
            </a:extLst>
          </p:cNvPr>
          <p:cNvSpPr>
            <a:spLocks noGrp="1"/>
          </p:cNvSpPr>
          <p:nvPr>
            <p:ph type="title"/>
          </p:nvPr>
        </p:nvSpPr>
        <p:spPr>
          <a:xfrm>
            <a:off x="0" y="-88780"/>
            <a:ext cx="12192000" cy="707923"/>
          </a:xfrm>
        </p:spPr>
        <p:txBody>
          <a:bodyPr>
            <a:normAutofit/>
          </a:bodyPr>
          <a:lstStyle/>
          <a:p>
            <a:r>
              <a:rPr lang="en-US" altLang="en-US" b="0" dirty="0">
                <a:solidFill>
                  <a:srgbClr val="FF0000"/>
                </a:solidFill>
                <a:latin typeface="Arial" panose="020B0604020202020204" pitchFamily="34" charset="0"/>
              </a:rPr>
              <a:t>Bay of Port au Prince, Haiti</a:t>
            </a:r>
            <a:endParaRPr lang="en-US" altLang="en-US" b="0" dirty="0">
              <a:solidFill>
                <a:srgbClr val="FF0000"/>
              </a:solidFill>
            </a:endParaRPr>
          </a:p>
        </p:txBody>
      </p:sp>
      <p:pic>
        <p:nvPicPr>
          <p:cNvPr id="51203" name="Picture 2" descr="C:\Users\Jwpape\Desktop\GHESKIO CTC MASS 1442 (3).jpg">
            <a:extLst>
              <a:ext uri="{FF2B5EF4-FFF2-40B4-BE49-F238E27FC236}">
                <a16:creationId xmlns="" xmlns:a16="http://schemas.microsoft.com/office/drawing/2014/main" id="{ADDB6CF1-11D4-49E0-B43E-7891B2CA3A7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 y="506027"/>
            <a:ext cx="12191999" cy="2902998"/>
          </a:xfrm>
        </p:spPr>
      </p:pic>
      <p:sp>
        <p:nvSpPr>
          <p:cNvPr id="51204" name="Rectangle 1">
            <a:extLst>
              <a:ext uri="{FF2B5EF4-FFF2-40B4-BE49-F238E27FC236}">
                <a16:creationId xmlns="" xmlns:a16="http://schemas.microsoft.com/office/drawing/2014/main" id="{BC2562ED-9FD0-4051-B990-E415BBFEBD3A}"/>
              </a:ext>
            </a:extLst>
          </p:cNvPr>
          <p:cNvSpPr>
            <a:spLocks noChangeArrowheads="1"/>
          </p:cNvSpPr>
          <p:nvPr/>
        </p:nvSpPr>
        <p:spPr bwMode="auto">
          <a:xfrm>
            <a:off x="9773443" y="4870279"/>
            <a:ext cx="1828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dirty="0" smtClean="0">
                <a:solidFill>
                  <a:srgbClr val="FF0000"/>
                </a:solidFill>
                <a:latin typeface="Arial Black" panose="020B0A04020102020204" pitchFamily="34" charset="0"/>
              </a:rPr>
              <a:t>   GHESKIO</a:t>
            </a:r>
            <a:endParaRPr lang="en-US" altLang="en-US" sz="1400" dirty="0">
              <a:solidFill>
                <a:srgbClr val="FF0000"/>
              </a:solidFill>
              <a:latin typeface="Arial Black" panose="020B0A04020102020204" pitchFamily="34" charset="0"/>
            </a:endParaRPr>
          </a:p>
        </p:txBody>
      </p:sp>
      <p:sp>
        <p:nvSpPr>
          <p:cNvPr id="5" name="Down Arrow 4">
            <a:extLst>
              <a:ext uri="{FF2B5EF4-FFF2-40B4-BE49-F238E27FC236}">
                <a16:creationId xmlns="" xmlns:a16="http://schemas.microsoft.com/office/drawing/2014/main" id="{5BB6A64D-0C2E-4731-B288-7B01C196CC16}"/>
              </a:ext>
            </a:extLst>
          </p:cNvPr>
          <p:cNvSpPr/>
          <p:nvPr/>
        </p:nvSpPr>
        <p:spPr>
          <a:xfrm>
            <a:off x="10435424" y="5176155"/>
            <a:ext cx="253186" cy="6096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6" name="Picture 2">
            <a:extLst>
              <a:ext uri="{FF2B5EF4-FFF2-40B4-BE49-F238E27FC236}">
                <a16:creationId xmlns="" xmlns:a16="http://schemas.microsoft.com/office/drawing/2014/main" id="{D7343809-B634-48D1-94A1-9374E61356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304532"/>
            <a:ext cx="12191999" cy="248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ight Arrow 6"/>
          <p:cNvSpPr/>
          <p:nvPr/>
        </p:nvSpPr>
        <p:spPr>
          <a:xfrm>
            <a:off x="2902999" y="4545367"/>
            <a:ext cx="1269592" cy="52780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sp>
        <p:nvSpPr>
          <p:cNvPr id="2" name="TextBox 1"/>
          <p:cNvSpPr txBox="1"/>
          <p:nvPr/>
        </p:nvSpPr>
        <p:spPr>
          <a:xfrm>
            <a:off x="2725446" y="4385995"/>
            <a:ext cx="1207363" cy="646331"/>
          </a:xfrm>
          <a:prstGeom prst="rect">
            <a:avLst/>
          </a:prstGeom>
          <a:noFill/>
        </p:spPr>
        <p:txBody>
          <a:bodyPr wrap="square" rtlCol="0">
            <a:spAutoFit/>
          </a:bodyPr>
          <a:lstStyle/>
          <a:p>
            <a:pPr algn="r"/>
            <a:r>
              <a:rPr lang="en-US" dirty="0" smtClean="0">
                <a:solidFill>
                  <a:srgbClr val="FF0000"/>
                </a:solidFill>
              </a:rPr>
              <a:t>          GHESKIO</a:t>
            </a:r>
            <a:endParaRPr lang="en-US" dirty="0">
              <a:solidFill>
                <a:srgbClr val="FF0000"/>
              </a:solidFill>
            </a:endParaRPr>
          </a:p>
        </p:txBody>
      </p:sp>
      <p:sp>
        <p:nvSpPr>
          <p:cNvPr id="3" name="TextBox 2"/>
          <p:cNvSpPr txBox="1"/>
          <p:nvPr/>
        </p:nvSpPr>
        <p:spPr>
          <a:xfrm>
            <a:off x="239697" y="5770696"/>
            <a:ext cx="12970276" cy="677108"/>
          </a:xfrm>
          <a:prstGeom prst="rect">
            <a:avLst/>
          </a:prstGeom>
          <a:noFill/>
        </p:spPr>
        <p:txBody>
          <a:bodyPr wrap="square" rtlCol="0">
            <a:spAutoFit/>
          </a:bodyPr>
          <a:lstStyle/>
          <a:p>
            <a:pPr>
              <a:spcBef>
                <a:spcPct val="0"/>
              </a:spcBef>
              <a:buFontTx/>
              <a:buNone/>
            </a:pPr>
            <a:r>
              <a:rPr lang="en-US" altLang="en-US" sz="1600" dirty="0"/>
              <a:t>Red areas most affected in the center of Port-au-Prince.. Blue arrow shows the location of GHESKIO</a:t>
            </a:r>
            <a:r>
              <a:rPr lang="en-US" altLang="en-US" sz="2000" dirty="0" smtClean="0"/>
              <a:t>.        </a:t>
            </a:r>
            <a:r>
              <a:rPr lang="en-US" altLang="en-US" sz="1000" dirty="0" smtClean="0"/>
              <a:t>Courtesy </a:t>
            </a:r>
            <a:r>
              <a:rPr lang="en-US" altLang="en-US" sz="1000" dirty="0"/>
              <a:t>of the Wall Street Journal</a:t>
            </a:r>
          </a:p>
          <a:p>
            <a:endParaRPr lang="en-US" dirty="0"/>
          </a:p>
        </p:txBody>
      </p:sp>
      <p:sp>
        <p:nvSpPr>
          <p:cNvPr id="4" name="Rectangle 3"/>
          <p:cNvSpPr/>
          <p:nvPr/>
        </p:nvSpPr>
        <p:spPr>
          <a:xfrm>
            <a:off x="10042211" y="1797270"/>
            <a:ext cx="1020792" cy="369332"/>
          </a:xfrm>
          <a:prstGeom prst="rect">
            <a:avLst/>
          </a:prstGeom>
        </p:spPr>
        <p:txBody>
          <a:bodyPr wrap="none">
            <a:spAutoFit/>
          </a:bodyPr>
          <a:lstStyle/>
          <a:p>
            <a:pPr algn="r"/>
            <a:r>
              <a:rPr lang="en-US" dirty="0">
                <a:solidFill>
                  <a:srgbClr val="FF0000"/>
                </a:solidFill>
              </a:rPr>
              <a:t>GHESKIO</a:t>
            </a:r>
          </a:p>
        </p:txBody>
      </p:sp>
      <p:sp>
        <p:nvSpPr>
          <p:cNvPr id="11" name="Down Arrow 10">
            <a:extLst>
              <a:ext uri="{FF2B5EF4-FFF2-40B4-BE49-F238E27FC236}">
                <a16:creationId xmlns="" xmlns:a16="http://schemas.microsoft.com/office/drawing/2014/main" id="{5BB6A64D-0C2E-4731-B288-7B01C196CC16}"/>
              </a:ext>
            </a:extLst>
          </p:cNvPr>
          <p:cNvSpPr/>
          <p:nvPr/>
        </p:nvSpPr>
        <p:spPr>
          <a:xfrm>
            <a:off x="10435424" y="2237194"/>
            <a:ext cx="253186" cy="6096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val="18042244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 xmlns:a16="http://schemas.microsoft.com/office/drawing/2014/main" id="{B05C4425-BC0A-458D-83FB-16FA2ACA67E2}"/>
              </a:ext>
            </a:extLst>
          </p:cNvPr>
          <p:cNvSpPr>
            <a:spLocks noGrp="1"/>
          </p:cNvSpPr>
          <p:nvPr>
            <p:ph type="title"/>
          </p:nvPr>
        </p:nvSpPr>
        <p:spPr>
          <a:xfrm>
            <a:off x="0" y="-23812"/>
            <a:ext cx="12192000" cy="482600"/>
          </a:xfrm>
        </p:spPr>
        <p:txBody>
          <a:bodyPr>
            <a:normAutofit fontScale="90000"/>
          </a:bodyPr>
          <a:lstStyle/>
          <a:p>
            <a:pPr eaLnBrk="1" hangingPunct="1"/>
            <a:r>
              <a:rPr lang="en-US" altLang="en-US" sz="3600" b="0" dirty="0">
                <a:solidFill>
                  <a:srgbClr val="FF0000"/>
                </a:solidFill>
                <a:latin typeface="Arial" panose="020B0604020202020204" pitchFamily="34" charset="0"/>
                <a:cs typeface="Arial" panose="020B0604020202020204" pitchFamily="34" charset="0"/>
              </a:rPr>
              <a:t>January 12, 2010,  </a:t>
            </a:r>
            <a:r>
              <a:rPr lang="en-US" altLang="en-US" sz="3200" b="0" dirty="0" smtClean="0">
                <a:solidFill>
                  <a:srgbClr val="FF0000"/>
                </a:solidFill>
                <a:latin typeface="Arial" panose="020B0604020202020204" pitchFamily="34" charset="0"/>
                <a:cs typeface="Arial" panose="020B0604020202020204" pitchFamily="34" charset="0"/>
              </a:rPr>
              <a:t>4:53pm </a:t>
            </a:r>
            <a:r>
              <a:rPr lang="en-US" altLang="en-US" sz="3600" b="0" dirty="0" smtClean="0">
                <a:solidFill>
                  <a:srgbClr val="FF0000"/>
                </a:solidFill>
                <a:latin typeface="Arial" panose="020B0604020202020204" pitchFamily="34" charset="0"/>
                <a:cs typeface="Arial" panose="020B0604020202020204" pitchFamily="34" charset="0"/>
              </a:rPr>
              <a:t>Earthquake </a:t>
            </a:r>
            <a:r>
              <a:rPr lang="en-US" altLang="en-US" sz="3600" b="0" dirty="0">
                <a:solidFill>
                  <a:srgbClr val="FF0000"/>
                </a:solidFill>
                <a:latin typeface="Arial" panose="020B0604020202020204" pitchFamily="34" charset="0"/>
                <a:cs typeface="Arial" panose="020B0604020202020204" pitchFamily="34" charset="0"/>
              </a:rPr>
              <a:t>Toll</a:t>
            </a:r>
          </a:p>
        </p:txBody>
      </p:sp>
      <p:sp>
        <p:nvSpPr>
          <p:cNvPr id="100355" name="Content Placeholder 2">
            <a:extLst>
              <a:ext uri="{FF2B5EF4-FFF2-40B4-BE49-F238E27FC236}">
                <a16:creationId xmlns="" xmlns:a16="http://schemas.microsoft.com/office/drawing/2014/main" id="{63A73AB8-B91B-4139-AD1B-E9F9F4A35D3D}"/>
              </a:ext>
            </a:extLst>
          </p:cNvPr>
          <p:cNvSpPr>
            <a:spLocks noGrp="1"/>
          </p:cNvSpPr>
          <p:nvPr>
            <p:ph idx="1"/>
          </p:nvPr>
        </p:nvSpPr>
        <p:spPr>
          <a:xfrm>
            <a:off x="243349" y="432235"/>
            <a:ext cx="12059265" cy="5638800"/>
          </a:xfrm>
        </p:spPr>
        <p:txBody>
          <a:bodyPr/>
          <a:lstStyle/>
          <a:p>
            <a:pPr marL="0" indent="0" eaLnBrk="1" hangingPunct="1">
              <a:buFont typeface="Arial" panose="020B0604020202020204" pitchFamily="34" charset="0"/>
              <a:buNone/>
              <a:defRPr/>
            </a:pPr>
            <a:r>
              <a:rPr lang="en-US" altLang="en-US" sz="2400" dirty="0">
                <a:latin typeface="Arial" panose="020B0604020202020204" pitchFamily="34" charset="0"/>
                <a:cs typeface="Arial" panose="020B0604020202020204" pitchFamily="34" charset="0"/>
              </a:rPr>
              <a:t>GHESKIO</a:t>
            </a:r>
            <a:r>
              <a:rPr lang="en-US" altLang="en-US" sz="2000" dirty="0">
                <a:latin typeface="Arial" panose="020B0604020202020204" pitchFamily="34" charset="0"/>
                <a:cs typeface="Arial" panose="020B0604020202020204" pitchFamily="34" charset="0"/>
              </a:rPr>
              <a:t> </a:t>
            </a:r>
          </a:p>
          <a:p>
            <a:pPr eaLnBrk="1" hangingPunct="1">
              <a:buClr>
                <a:srgbClr val="C00000"/>
              </a:buClr>
              <a:defRPr/>
            </a:pPr>
            <a:r>
              <a:rPr lang="en-US" altLang="en-US" sz="2400" dirty="0">
                <a:latin typeface="Arial" panose="020B0604020202020204" pitchFamily="34" charset="0"/>
                <a:cs typeface="Arial" panose="020B0604020202020204" pitchFamily="34" charset="0"/>
              </a:rPr>
              <a:t>4 Staff members dead, 70 lost 1 or more family members</a:t>
            </a:r>
          </a:p>
          <a:p>
            <a:pPr eaLnBrk="1" hangingPunct="1">
              <a:buClr>
                <a:srgbClr val="C00000"/>
              </a:buClr>
              <a:defRPr/>
            </a:pPr>
            <a:r>
              <a:rPr lang="en-US" altLang="en-US" sz="2400" dirty="0">
                <a:latin typeface="Arial" panose="020B0604020202020204" pitchFamily="34" charset="0"/>
                <a:cs typeface="Arial" panose="020B0604020202020204" pitchFamily="34" charset="0"/>
              </a:rPr>
              <a:t> </a:t>
            </a:r>
            <a:r>
              <a:rPr lang="en-US" altLang="en-US" sz="2400" dirty="0" smtClean="0">
                <a:latin typeface="Arial" panose="020B0604020202020204" pitchFamily="34" charset="0"/>
                <a:cs typeface="Arial" panose="020B0604020202020204" pitchFamily="34" charset="0"/>
              </a:rPr>
              <a:t>75</a:t>
            </a:r>
            <a:r>
              <a:rPr lang="en-US" altLang="en-US" sz="2400" dirty="0">
                <a:latin typeface="Arial" panose="020B0604020202020204" pitchFamily="34" charset="0"/>
                <a:cs typeface="Arial" panose="020B0604020202020204" pitchFamily="34" charset="0"/>
              </a:rPr>
              <a:t>% of GHESKIO buildings </a:t>
            </a:r>
            <a:r>
              <a:rPr lang="en-US" altLang="en-US" sz="2400" dirty="0" smtClean="0">
                <a:latin typeface="Arial" panose="020B0604020202020204" pitchFamily="34" charset="0"/>
                <a:cs typeface="Arial" panose="020B0604020202020204" pitchFamily="34" charset="0"/>
              </a:rPr>
              <a:t>severely damaged </a:t>
            </a:r>
            <a:r>
              <a:rPr lang="en-US" altLang="en-US" sz="2400" dirty="0">
                <a:latin typeface="Arial" panose="020B0604020202020204" pitchFamily="34" charset="0"/>
                <a:cs typeface="Arial" panose="020B0604020202020204" pitchFamily="34" charset="0"/>
              </a:rPr>
              <a:t>or destroyed</a:t>
            </a:r>
          </a:p>
          <a:p>
            <a:pPr marL="0" indent="0" eaLnBrk="1" hangingPunct="1">
              <a:buFont typeface="Arial" panose="020B0604020202020204" pitchFamily="34" charset="0"/>
              <a:buNone/>
              <a:defRPr/>
            </a:pPr>
            <a:r>
              <a:rPr lang="en-US" altLang="en-US" sz="2400" dirty="0" smtClean="0">
                <a:latin typeface="Arial" panose="020B0604020202020204" pitchFamily="34" charset="0"/>
                <a:cs typeface="Arial" panose="020B0604020202020204" pitchFamily="34" charset="0"/>
              </a:rPr>
              <a:t>Port-au-Prince </a:t>
            </a:r>
            <a:r>
              <a:rPr lang="en-US" altLang="en-US" sz="2400" dirty="0">
                <a:latin typeface="Arial" panose="020B0604020202020204" pitchFamily="34" charset="0"/>
                <a:cs typeface="Arial" panose="020B0604020202020204" pitchFamily="34" charset="0"/>
              </a:rPr>
              <a:t>Area </a:t>
            </a:r>
          </a:p>
          <a:p>
            <a:pPr eaLnBrk="1" hangingPunct="1">
              <a:buClr>
                <a:srgbClr val="C00000"/>
              </a:buClr>
              <a:defRPr/>
            </a:pPr>
            <a:r>
              <a:rPr lang="en-US" altLang="en-US" sz="2400" dirty="0">
                <a:latin typeface="Arial" panose="020B0604020202020204" pitchFamily="34" charset="0"/>
              </a:rPr>
              <a:t>&gt; 300,000 dead, 240,000 injured</a:t>
            </a:r>
          </a:p>
          <a:p>
            <a:pPr eaLnBrk="1" hangingPunct="1">
              <a:buClr>
                <a:srgbClr val="C00000"/>
              </a:buClr>
              <a:defRPr/>
            </a:pPr>
            <a:r>
              <a:rPr lang="en-US" altLang="en-US" sz="2400" dirty="0" smtClean="0">
                <a:latin typeface="Arial" panose="020B0604020202020204" pitchFamily="34" charset="0"/>
              </a:rPr>
              <a:t>Most </a:t>
            </a:r>
            <a:r>
              <a:rPr lang="en-US" altLang="en-US" sz="2400" dirty="0">
                <a:latin typeface="Arial" panose="020B0604020202020204" pitchFamily="34" charset="0"/>
              </a:rPr>
              <a:t>government facilities </a:t>
            </a:r>
            <a:r>
              <a:rPr lang="en-US" altLang="en-US" sz="2400" dirty="0" smtClean="0">
                <a:latin typeface="Arial" panose="020B0604020202020204" pitchFamily="34" charset="0"/>
              </a:rPr>
              <a:t>destroyed</a:t>
            </a:r>
          </a:p>
          <a:p>
            <a:pPr>
              <a:buClr>
                <a:srgbClr val="C00000"/>
              </a:buClr>
              <a:defRPr/>
            </a:pPr>
            <a:r>
              <a:rPr lang="en-US" altLang="en-US" sz="2400" dirty="0">
                <a:latin typeface="Arial" panose="020B0604020202020204" pitchFamily="34" charset="0"/>
              </a:rPr>
              <a:t>1.5 million homeless in tents</a:t>
            </a:r>
          </a:p>
          <a:p>
            <a:pPr eaLnBrk="1" hangingPunct="1">
              <a:buClr>
                <a:srgbClr val="C00000"/>
              </a:buClr>
              <a:defRPr/>
            </a:pPr>
            <a:endParaRPr lang="en-US" altLang="en-US" sz="2000" dirty="0">
              <a:latin typeface="Arial" panose="020B0604020202020204" pitchFamily="34" charset="0"/>
              <a:cs typeface="Arial" panose="020B0604020202020204" pitchFamily="34" charset="0"/>
            </a:endParaRPr>
          </a:p>
          <a:p>
            <a:pPr marL="914400" lvl="2" indent="0" eaLnBrk="1" hangingPunct="1">
              <a:buFont typeface="Arial" panose="020B0604020202020204" pitchFamily="34" charset="0"/>
              <a:buNone/>
              <a:defRPr/>
            </a:pPr>
            <a:endParaRPr lang="en-US" altLang="en-US" dirty="0"/>
          </a:p>
          <a:p>
            <a:pPr marL="457200" lvl="1" indent="0" eaLnBrk="1" hangingPunct="1">
              <a:buFont typeface="Arial" panose="020B0604020202020204" pitchFamily="34" charset="0"/>
              <a:buNone/>
              <a:defRPr/>
            </a:pPr>
            <a:endParaRPr lang="en-US" altLang="en-US" dirty="0"/>
          </a:p>
          <a:p>
            <a:pPr marL="457200" lvl="1" indent="0" eaLnBrk="1" hangingPunct="1">
              <a:buFont typeface="Arial" panose="020B0604020202020204" pitchFamily="34" charset="0"/>
              <a:buNone/>
              <a:defRPr/>
            </a:pPr>
            <a:endParaRPr lang="en-US" altLang="en-US" dirty="0"/>
          </a:p>
        </p:txBody>
      </p:sp>
      <p:pic>
        <p:nvPicPr>
          <p:cNvPr id="55300" name="Picture 2">
            <a:extLst>
              <a:ext uri="{FF2B5EF4-FFF2-40B4-BE49-F238E27FC236}">
                <a16:creationId xmlns="" xmlns:a16="http://schemas.microsoft.com/office/drawing/2014/main" id="{8EB10524-47A8-4687-9640-9FD9F19AD2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977" y="3590193"/>
            <a:ext cx="5787049" cy="2312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2">
            <a:extLst>
              <a:ext uri="{FF2B5EF4-FFF2-40B4-BE49-F238E27FC236}">
                <a16:creationId xmlns="" xmlns:a16="http://schemas.microsoft.com/office/drawing/2014/main" id="{8FB1CD10-CDD9-4AEE-9472-77C8026D4C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2687" y="4206999"/>
            <a:ext cx="5351437" cy="1695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TextBox 1">
            <a:extLst>
              <a:ext uri="{FF2B5EF4-FFF2-40B4-BE49-F238E27FC236}">
                <a16:creationId xmlns="" xmlns:a16="http://schemas.microsoft.com/office/drawing/2014/main" id="{81342869-6237-427B-93FC-E98EFF6CDE46}"/>
              </a:ext>
            </a:extLst>
          </p:cNvPr>
          <p:cNvSpPr txBox="1">
            <a:spLocks noChangeArrowheads="1"/>
          </p:cNvSpPr>
          <p:nvPr/>
        </p:nvSpPr>
        <p:spPr bwMode="auto">
          <a:xfrm>
            <a:off x="254977" y="5809823"/>
            <a:ext cx="2438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t>Presidential Palace</a:t>
            </a:r>
          </a:p>
        </p:txBody>
      </p:sp>
      <p:sp>
        <p:nvSpPr>
          <p:cNvPr id="55303" name="TextBox 3">
            <a:extLst>
              <a:ext uri="{FF2B5EF4-FFF2-40B4-BE49-F238E27FC236}">
                <a16:creationId xmlns="" xmlns:a16="http://schemas.microsoft.com/office/drawing/2014/main" id="{42D03DAD-CBAF-4AA1-8E8E-6BEA893F7860}"/>
              </a:ext>
            </a:extLst>
          </p:cNvPr>
          <p:cNvSpPr txBox="1">
            <a:spLocks noChangeArrowheads="1"/>
          </p:cNvSpPr>
          <p:nvPr/>
        </p:nvSpPr>
        <p:spPr bwMode="auto">
          <a:xfrm>
            <a:off x="7488238" y="5809822"/>
            <a:ext cx="15795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t>Nursing School</a:t>
            </a:r>
          </a:p>
        </p:txBody>
      </p:sp>
      <p:pic>
        <p:nvPicPr>
          <p:cNvPr id="55304" name="Picture 7">
            <a:extLst>
              <a:ext uri="{FF2B5EF4-FFF2-40B4-BE49-F238E27FC236}">
                <a16:creationId xmlns="" xmlns:a16="http://schemas.microsoft.com/office/drawing/2014/main" id="{C77AFC51-F9AC-447A-97F4-E3075130510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62687" y="1690623"/>
            <a:ext cx="5318893" cy="220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5" name="TextBox 2">
            <a:extLst>
              <a:ext uri="{FF2B5EF4-FFF2-40B4-BE49-F238E27FC236}">
                <a16:creationId xmlns="" xmlns:a16="http://schemas.microsoft.com/office/drawing/2014/main" id="{A2806C76-9DAA-44F3-99F4-FCBB01CE2E70}"/>
              </a:ext>
            </a:extLst>
          </p:cNvPr>
          <p:cNvSpPr txBox="1">
            <a:spLocks noChangeArrowheads="1"/>
          </p:cNvSpPr>
          <p:nvPr/>
        </p:nvSpPr>
        <p:spPr bwMode="auto">
          <a:xfrm>
            <a:off x="6181725" y="3827585"/>
            <a:ext cx="45005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600">
                <a:latin typeface="Arial" panose="020B0604020202020204" pitchFamily="34" charset="0"/>
                <a:cs typeface="Arial" panose="020B0604020202020204" pitchFamily="34" charset="0"/>
              </a:rPr>
              <a:t>Boulevard La Saline - Main Commercial Center</a:t>
            </a:r>
          </a:p>
          <a:p>
            <a:pPr>
              <a:spcBef>
                <a:spcPct val="0"/>
              </a:spcBef>
              <a:buFontTx/>
              <a:buNone/>
            </a:pPr>
            <a:endParaRPr lang="en-US" altLang="en-US" sz="1600"/>
          </a:p>
        </p:txBody>
      </p:sp>
    </p:spTree>
    <p:extLst>
      <p:ext uri="{BB962C8B-B14F-4D97-AF65-F5344CB8AC3E}">
        <p14:creationId xmlns:p14="http://schemas.microsoft.com/office/powerpoint/2010/main" val="8446739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868334-2779-4253-981F-2A89861E2774}"/>
              </a:ext>
            </a:extLst>
          </p:cNvPr>
          <p:cNvSpPr>
            <a:spLocks noGrp="1"/>
          </p:cNvSpPr>
          <p:nvPr>
            <p:ph type="title"/>
          </p:nvPr>
        </p:nvSpPr>
        <p:spPr>
          <a:xfrm>
            <a:off x="1981200" y="82064"/>
            <a:ext cx="8229600" cy="375136"/>
          </a:xfrm>
        </p:spPr>
        <p:txBody>
          <a:bodyPr>
            <a:normAutofit fontScale="90000"/>
          </a:bodyPr>
          <a:lstStyle/>
          <a:p>
            <a:pPr>
              <a:defRPr/>
            </a:pPr>
            <a:r>
              <a:rPr lang="en-US" dirty="0">
                <a:solidFill>
                  <a:srgbClr val="FF0000"/>
                </a:solidFill>
              </a:rPr>
              <a:t>“Tent cities”</a:t>
            </a:r>
          </a:p>
        </p:txBody>
      </p:sp>
      <p:pic>
        <p:nvPicPr>
          <p:cNvPr id="57347" name="Picture 4" descr="Tent_City_PAP">
            <a:extLst>
              <a:ext uri="{FF2B5EF4-FFF2-40B4-BE49-F238E27FC236}">
                <a16:creationId xmlns="" xmlns:a16="http://schemas.microsoft.com/office/drawing/2014/main" id="{7D50BA8B-C083-4F47-A884-24A0EF75785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638799" y="3149304"/>
            <a:ext cx="6197287" cy="2619729"/>
          </a:xfrm>
        </p:spPr>
      </p:pic>
      <p:pic>
        <p:nvPicPr>
          <p:cNvPr id="57348" name="Picture 5" descr="Tent_City_PAP_3">
            <a:extLst>
              <a:ext uri="{FF2B5EF4-FFF2-40B4-BE49-F238E27FC236}">
                <a16:creationId xmlns="" xmlns:a16="http://schemas.microsoft.com/office/drawing/2014/main" id="{D20A259B-9EA3-4733-B841-A65189FC21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5882"/>
          <a:stretch>
            <a:fillRect/>
          </a:stretch>
        </p:blipFill>
        <p:spPr bwMode="auto">
          <a:xfrm>
            <a:off x="173736" y="3128788"/>
            <a:ext cx="5312664" cy="2640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4" descr="P1000436">
            <a:extLst>
              <a:ext uri="{FF2B5EF4-FFF2-40B4-BE49-F238E27FC236}">
                <a16:creationId xmlns="" xmlns:a16="http://schemas.microsoft.com/office/drawing/2014/main" id="{ED6828A7-9926-4CDA-9286-4BF4E51D02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555568"/>
            <a:ext cx="4292286"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Picture 5" descr="P1000393">
            <a:extLst>
              <a:ext uri="{FF2B5EF4-FFF2-40B4-BE49-F238E27FC236}">
                <a16:creationId xmlns="" xmlns:a16="http://schemas.microsoft.com/office/drawing/2014/main" id="{A430AE89-CB7F-453D-B576-3C72DFF361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555567"/>
            <a:ext cx="2438400" cy="250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Picture 4" descr="Victims_sleeping_in_the_Streets">
            <a:extLst>
              <a:ext uri="{FF2B5EF4-FFF2-40B4-BE49-F238E27FC236}">
                <a16:creationId xmlns="" xmlns:a16="http://schemas.microsoft.com/office/drawing/2014/main" id="{057D7126-5C81-40A0-8146-73F1867271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736" y="555567"/>
            <a:ext cx="4779264" cy="2476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2" name="TextBox 8">
            <a:extLst>
              <a:ext uri="{FF2B5EF4-FFF2-40B4-BE49-F238E27FC236}">
                <a16:creationId xmlns="" xmlns:a16="http://schemas.microsoft.com/office/drawing/2014/main" id="{F0E849AD-33A2-48EC-AF1C-556BDAE8C2BC}"/>
              </a:ext>
            </a:extLst>
          </p:cNvPr>
          <p:cNvSpPr txBox="1">
            <a:spLocks noChangeArrowheads="1"/>
          </p:cNvSpPr>
          <p:nvPr/>
        </p:nvSpPr>
        <p:spPr bwMode="auto">
          <a:xfrm>
            <a:off x="-243943" y="5757021"/>
            <a:ext cx="12244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dirty="0"/>
              <a:t>	</a:t>
            </a:r>
            <a:r>
              <a:rPr lang="fr-FR" altLang="en-US" sz="1800" dirty="0"/>
              <a:t> 		</a:t>
            </a:r>
            <a:r>
              <a:rPr lang="fr-FR" altLang="en-US" sz="1800" dirty="0" smtClean="0"/>
              <a:t>							</a:t>
            </a:r>
            <a:r>
              <a:rPr lang="en-US" altLang="en-US" sz="1800" dirty="0" smtClean="0"/>
              <a:t>1.5 </a:t>
            </a:r>
            <a:r>
              <a:rPr lang="en-US" altLang="en-US" sz="1800" dirty="0"/>
              <a:t>million displaced persons </a:t>
            </a:r>
          </a:p>
        </p:txBody>
      </p:sp>
    </p:spTree>
    <p:extLst>
      <p:ext uri="{BB962C8B-B14F-4D97-AF65-F5344CB8AC3E}">
        <p14:creationId xmlns:p14="http://schemas.microsoft.com/office/powerpoint/2010/main" val="11705270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a:extLst>
              <a:ext uri="{FF2B5EF4-FFF2-40B4-BE49-F238E27FC236}">
                <a16:creationId xmlns="" xmlns:a16="http://schemas.microsoft.com/office/drawing/2014/main" id="{C6BD5F8E-916D-480D-9855-4968B23FC9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4293" y="448455"/>
            <a:ext cx="8853488" cy="5795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Box 6">
            <a:extLst>
              <a:ext uri="{FF2B5EF4-FFF2-40B4-BE49-F238E27FC236}">
                <a16:creationId xmlns="" xmlns:a16="http://schemas.microsoft.com/office/drawing/2014/main" id="{EA16CC39-EF5D-445A-B1F4-B6C02546D640}"/>
              </a:ext>
            </a:extLst>
          </p:cNvPr>
          <p:cNvSpPr txBox="1">
            <a:spLocks noChangeArrowheads="1"/>
          </p:cNvSpPr>
          <p:nvPr/>
        </p:nvSpPr>
        <p:spPr bwMode="auto">
          <a:xfrm>
            <a:off x="-14732" y="-13850"/>
            <a:ext cx="12170664"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dirty="0">
                <a:solidFill>
                  <a:srgbClr val="FF0000"/>
                </a:solidFill>
                <a:latin typeface="Arial" panose="020B0604020202020204" pitchFamily="34" charset="0"/>
                <a:cs typeface="Arial" panose="020B0604020202020204" pitchFamily="34" charset="0"/>
              </a:rPr>
              <a:t>GHESKIO refugee camp, field hospital, and clinics</a:t>
            </a:r>
          </a:p>
        </p:txBody>
      </p:sp>
      <p:sp>
        <p:nvSpPr>
          <p:cNvPr id="59396" name="TextBox 1">
            <a:extLst>
              <a:ext uri="{FF2B5EF4-FFF2-40B4-BE49-F238E27FC236}">
                <a16:creationId xmlns="" xmlns:a16="http://schemas.microsoft.com/office/drawing/2014/main" id="{F89C7333-27D5-47A0-A39D-BABE52CC3CB6}"/>
              </a:ext>
            </a:extLst>
          </p:cNvPr>
          <p:cNvSpPr txBox="1">
            <a:spLocks noChangeArrowheads="1"/>
          </p:cNvSpPr>
          <p:nvPr/>
        </p:nvSpPr>
        <p:spPr bwMode="auto">
          <a:xfrm>
            <a:off x="-410895" y="2049345"/>
            <a:ext cx="396026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dirty="0" smtClean="0">
                <a:latin typeface="Arial" panose="020B0604020202020204" pitchFamily="34" charset="0"/>
                <a:cs typeface="Arial" panose="020B0604020202020204" pitchFamily="34" charset="0"/>
              </a:rPr>
              <a:t>     &gt;</a:t>
            </a:r>
            <a:r>
              <a:rPr lang="en-US" altLang="en-US" sz="2400" dirty="0">
                <a:latin typeface="Arial" panose="020B0604020202020204" pitchFamily="34" charset="0"/>
                <a:cs typeface="Arial" panose="020B0604020202020204" pitchFamily="34" charset="0"/>
              </a:rPr>
              <a:t>10,000 </a:t>
            </a:r>
            <a:r>
              <a:rPr lang="en-US" altLang="en-US" sz="2400" dirty="0" smtClean="0">
                <a:latin typeface="Arial" panose="020B0604020202020204" pitchFamily="34" charset="0"/>
                <a:cs typeface="Arial" panose="020B0604020202020204" pitchFamily="34" charset="0"/>
              </a:rPr>
              <a:t>refugees: </a:t>
            </a:r>
            <a:r>
              <a:rPr lang="en-US" altLang="en-US" sz="2400" dirty="0">
                <a:latin typeface="Arial" panose="020B0604020202020204" pitchFamily="34" charset="0"/>
                <a:cs typeface="Arial" panose="020B0604020202020204" pitchFamily="34" charset="0"/>
              </a:rPr>
              <a:t>75% </a:t>
            </a:r>
            <a:r>
              <a:rPr lang="en-US" altLang="en-US" sz="2400" dirty="0" smtClean="0">
                <a:latin typeface="Arial" panose="020B0604020202020204" pitchFamily="34" charset="0"/>
                <a:cs typeface="Arial" panose="020B0604020202020204" pitchFamily="34" charset="0"/>
              </a:rPr>
              <a:t>             	women and children</a:t>
            </a: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82467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a:extLst>
              <a:ext uri="{FF2B5EF4-FFF2-40B4-BE49-F238E27FC236}">
                <a16:creationId xmlns="" xmlns:a16="http://schemas.microsoft.com/office/drawing/2014/main" id="{2FC8499C-DCC6-4B9F-B241-E3C21C1206B6}"/>
              </a:ext>
            </a:extLst>
          </p:cNvPr>
          <p:cNvSpPr>
            <a:spLocks noGrp="1"/>
          </p:cNvSpPr>
          <p:nvPr>
            <p:ph type="title"/>
          </p:nvPr>
        </p:nvSpPr>
        <p:spPr>
          <a:xfrm>
            <a:off x="1752600" y="-294965"/>
            <a:ext cx="8915400" cy="1028700"/>
          </a:xfrm>
        </p:spPr>
        <p:txBody>
          <a:bodyPr/>
          <a:lstStyle/>
          <a:p>
            <a:r>
              <a:rPr lang="en-US" altLang="en-US" sz="3600" b="1" dirty="0">
                <a:solidFill>
                  <a:srgbClr val="FF0000"/>
                </a:solidFill>
                <a:latin typeface="Times New Roman" panose="02020603050405020304" pitchFamily="18" charset="0"/>
              </a:rPr>
              <a:t>GHESKIO  Post Earthquake  Challenges</a:t>
            </a:r>
          </a:p>
        </p:txBody>
      </p:sp>
      <p:sp>
        <p:nvSpPr>
          <p:cNvPr id="68611" name="Content Placeholder 2">
            <a:extLst>
              <a:ext uri="{FF2B5EF4-FFF2-40B4-BE49-F238E27FC236}">
                <a16:creationId xmlns="" xmlns:a16="http://schemas.microsoft.com/office/drawing/2014/main" id="{671E8784-795F-49F2-B1D8-3D3C987A1BE4}"/>
              </a:ext>
            </a:extLst>
          </p:cNvPr>
          <p:cNvSpPr>
            <a:spLocks noGrp="1"/>
          </p:cNvSpPr>
          <p:nvPr>
            <p:ph idx="1"/>
          </p:nvPr>
        </p:nvSpPr>
        <p:spPr>
          <a:xfrm>
            <a:off x="499116" y="2552244"/>
            <a:ext cx="11512296" cy="3600450"/>
          </a:xfrm>
        </p:spPr>
        <p:txBody>
          <a:bodyPr>
            <a:normAutofit/>
          </a:bodyPr>
          <a:lstStyle/>
          <a:p>
            <a:pPr>
              <a:lnSpc>
                <a:spcPct val="80000"/>
              </a:lnSpc>
              <a:buClr>
                <a:srgbClr val="5CB9E7"/>
              </a:buClr>
              <a:defRPr/>
            </a:pPr>
            <a:r>
              <a:rPr lang="en-US" altLang="en-US" dirty="0"/>
              <a:t>GHESKIO responded by fulfilling its mission: services, training and research on </a:t>
            </a:r>
            <a:r>
              <a:rPr lang="en-US" altLang="en-US" dirty="0" smtClean="0"/>
              <a:t>HIV/AIDS.    </a:t>
            </a:r>
            <a:endParaRPr lang="en-US" altLang="en-US" dirty="0"/>
          </a:p>
          <a:p>
            <a:pPr>
              <a:lnSpc>
                <a:spcPct val="80000"/>
              </a:lnSpc>
              <a:buClr>
                <a:srgbClr val="5CB9E7"/>
              </a:buClr>
              <a:defRPr/>
            </a:pPr>
            <a:r>
              <a:rPr lang="en-US" altLang="en-US" dirty="0"/>
              <a:t>+ 4 new tasks:   </a:t>
            </a:r>
          </a:p>
          <a:p>
            <a:pPr lvl="1">
              <a:lnSpc>
                <a:spcPct val="80000"/>
              </a:lnSpc>
              <a:buClr>
                <a:srgbClr val="5CB9E7"/>
              </a:buClr>
              <a:defRPr/>
            </a:pPr>
            <a:r>
              <a:rPr lang="en-US" altLang="en-US" dirty="0"/>
              <a:t>Establish an acute care hospital for severely injured</a:t>
            </a:r>
          </a:p>
          <a:p>
            <a:pPr lvl="1">
              <a:lnSpc>
                <a:spcPct val="80000"/>
              </a:lnSpc>
              <a:buClr>
                <a:srgbClr val="5CB9E7"/>
              </a:buClr>
              <a:defRPr/>
            </a:pPr>
            <a:r>
              <a:rPr lang="en-US" altLang="en-US" dirty="0"/>
              <a:t>Establish a field hospital for TB patients </a:t>
            </a:r>
          </a:p>
          <a:p>
            <a:pPr lvl="1">
              <a:lnSpc>
                <a:spcPct val="80000"/>
              </a:lnSpc>
              <a:buClr>
                <a:srgbClr val="5CB9E7"/>
              </a:buClr>
              <a:defRPr/>
            </a:pPr>
            <a:r>
              <a:rPr lang="en-US" altLang="en-US" dirty="0"/>
              <a:t>Provide TB diagnostics to hospitals/clinics and “tent cities”</a:t>
            </a:r>
          </a:p>
          <a:p>
            <a:pPr lvl="1">
              <a:lnSpc>
                <a:spcPct val="80000"/>
              </a:lnSpc>
              <a:buClr>
                <a:srgbClr val="5CB9E7"/>
              </a:buClr>
              <a:defRPr/>
            </a:pPr>
            <a:r>
              <a:rPr lang="en-US" altLang="en-US" dirty="0"/>
              <a:t>Global Health services to internally displaced persons.</a:t>
            </a:r>
            <a:endParaRPr lang="en-US" altLang="en-US" sz="2000" dirty="0"/>
          </a:p>
          <a:p>
            <a:pPr>
              <a:lnSpc>
                <a:spcPct val="80000"/>
              </a:lnSpc>
              <a:defRPr/>
            </a:pPr>
            <a:endParaRPr lang="en-US" altLang="en-US" sz="1875" dirty="0"/>
          </a:p>
        </p:txBody>
      </p:sp>
      <p:pic>
        <p:nvPicPr>
          <p:cNvPr id="61444" name="Picture 3" descr="C:\Users\pyerr05\AppData\Local\Microsoft\Windows\Temporary Internet Files\Low\Content.IE5\AKKMLHIE\prothese[1].jpg">
            <a:extLst>
              <a:ext uri="{FF2B5EF4-FFF2-40B4-BE49-F238E27FC236}">
                <a16:creationId xmlns="" xmlns:a16="http://schemas.microsoft.com/office/drawing/2014/main" id="{749F2C60-EBC5-4D4E-B32C-313C95050D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567193"/>
            <a:ext cx="188595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4" descr="Tent_City_PAP">
            <a:extLst>
              <a:ext uri="{FF2B5EF4-FFF2-40B4-BE49-F238E27FC236}">
                <a16:creationId xmlns="" xmlns:a16="http://schemas.microsoft.com/office/drawing/2014/main" id="{7F58EE3F-29B5-41E9-91C8-62E2F97CE4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567193"/>
            <a:ext cx="17145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Picture 2">
            <a:extLst>
              <a:ext uri="{FF2B5EF4-FFF2-40B4-BE49-F238E27FC236}">
                <a16:creationId xmlns="" xmlns:a16="http://schemas.microsoft.com/office/drawing/2014/main" id="{0BFBC319-9D65-47B6-9374-5FEC459B77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1500" y="567193"/>
            <a:ext cx="17145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7" name="Picture 3" descr="41take5">
            <a:extLst>
              <a:ext uri="{FF2B5EF4-FFF2-40B4-BE49-F238E27FC236}">
                <a16:creationId xmlns="" xmlns:a16="http://schemas.microsoft.com/office/drawing/2014/main" id="{A99A5F1E-0176-49D1-8858-86D4EFB659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81950" y="567193"/>
            <a:ext cx="154305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6" name="TextBox 7">
            <a:extLst>
              <a:ext uri="{FF2B5EF4-FFF2-40B4-BE49-F238E27FC236}">
                <a16:creationId xmlns="" xmlns:a16="http://schemas.microsoft.com/office/drawing/2014/main" id="{3B5D2219-3E4F-4506-B92B-2CFCECE5A0E2}"/>
              </a:ext>
            </a:extLst>
          </p:cNvPr>
          <p:cNvSpPr txBox="1">
            <a:spLocks noChangeArrowheads="1"/>
          </p:cNvSpPr>
          <p:nvPr/>
        </p:nvSpPr>
        <p:spPr bwMode="auto">
          <a:xfrm>
            <a:off x="1392309" y="5682274"/>
            <a:ext cx="89487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r>
              <a:rPr lang="en-US" altLang="en-US" sz="1200" i="1" dirty="0"/>
              <a:t> </a:t>
            </a:r>
            <a:r>
              <a:rPr lang="en-US" altLang="en-US" sz="1400" dirty="0">
                <a:latin typeface="New roman"/>
              </a:rPr>
              <a:t>Pape JW et al</a:t>
            </a:r>
            <a:r>
              <a:rPr lang="en-US" altLang="en-US" sz="1400" i="1" dirty="0">
                <a:latin typeface="New roman"/>
              </a:rPr>
              <a:t>  </a:t>
            </a:r>
            <a:r>
              <a:rPr lang="fr-FR" altLang="en-US" sz="1400" b="1" i="1" dirty="0">
                <a:latin typeface="New roman"/>
              </a:rPr>
              <a:t>N </a:t>
            </a:r>
            <a:r>
              <a:rPr lang="fr-FR" altLang="en-US" sz="1400" b="1" i="1" dirty="0" err="1">
                <a:latin typeface="New roman"/>
              </a:rPr>
              <a:t>Engl</a:t>
            </a:r>
            <a:r>
              <a:rPr lang="fr-FR" altLang="en-US" sz="1400" b="1" i="1" dirty="0">
                <a:latin typeface="New roman"/>
              </a:rPr>
              <a:t> J Med</a:t>
            </a:r>
            <a:r>
              <a:rPr lang="fr-FR" altLang="en-US" sz="1400" i="1" dirty="0">
                <a:latin typeface="New roman"/>
              </a:rPr>
              <a:t>. 2010 10 (1056) 1-3; </a:t>
            </a:r>
            <a:r>
              <a:rPr lang="en-US" altLang="en-US" sz="1400" dirty="0">
                <a:latin typeface="New roman"/>
              </a:rPr>
              <a:t>Pape JW et al</a:t>
            </a:r>
            <a:r>
              <a:rPr lang="en-US" altLang="en-US" sz="1400" i="1" dirty="0">
                <a:latin typeface="New roman"/>
              </a:rPr>
              <a:t>  </a:t>
            </a:r>
            <a:r>
              <a:rPr lang="en-US" altLang="en-US" sz="1400" b="1" i="1" dirty="0">
                <a:latin typeface="New roman"/>
              </a:rPr>
              <a:t>N </a:t>
            </a:r>
            <a:r>
              <a:rPr lang="en-US" altLang="en-US" sz="1400" b="1" i="1" dirty="0" err="1">
                <a:latin typeface="New roman"/>
              </a:rPr>
              <a:t>Engl</a:t>
            </a:r>
            <a:r>
              <a:rPr lang="en-US" altLang="en-US" sz="1400" b="1" i="1" dirty="0">
                <a:latin typeface="New roman"/>
              </a:rPr>
              <a:t> J Med</a:t>
            </a:r>
            <a:r>
              <a:rPr lang="en-US" altLang="en-US" sz="1400" i="1" dirty="0">
                <a:latin typeface="New roman"/>
              </a:rPr>
              <a:t>. 2010 10 (1056) 1-2;  </a:t>
            </a:r>
          </a:p>
        </p:txBody>
      </p:sp>
    </p:spTree>
    <p:extLst>
      <p:ext uri="{BB962C8B-B14F-4D97-AF65-F5344CB8AC3E}">
        <p14:creationId xmlns:p14="http://schemas.microsoft.com/office/powerpoint/2010/main" val="635545827"/>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4">
            <a:extLst>
              <a:ext uri="{FF2B5EF4-FFF2-40B4-BE49-F238E27FC236}">
                <a16:creationId xmlns="" xmlns:a16="http://schemas.microsoft.com/office/drawing/2014/main" id="{EE95F4B7-5353-4728-8323-05C5A17B368B}"/>
              </a:ext>
            </a:extLst>
          </p:cNvPr>
          <p:cNvSpPr txBox="1">
            <a:spLocks noChangeArrowheads="1"/>
          </p:cNvSpPr>
          <p:nvPr/>
        </p:nvSpPr>
        <p:spPr bwMode="auto">
          <a:xfrm>
            <a:off x="1524000" y="-76200"/>
            <a:ext cx="9067800" cy="646113"/>
          </a:xfrm>
          <a:prstGeom prst="rect">
            <a:avLst/>
          </a:prstGeom>
          <a:noFill/>
          <a:ln w="9525">
            <a:noFill/>
            <a:miter lim="800000"/>
            <a:headEnd/>
            <a:tailEnd/>
          </a:ln>
        </p:spPr>
        <p:txBody>
          <a:bodyPr>
            <a:spAutoFit/>
          </a:bodyPr>
          <a:lstStyle/>
          <a:p>
            <a:pPr algn="ctr" eaLnBrk="1" hangingPunct="1">
              <a:defRPr/>
            </a:pPr>
            <a:r>
              <a:rPr lang="en-US" sz="3600" dirty="0">
                <a:solidFill>
                  <a:srgbClr val="FF0000"/>
                </a:solidFill>
                <a:effectLst>
                  <a:outerShdw blurRad="38100" dist="38100" dir="2700000" algn="tl">
                    <a:srgbClr val="000000">
                      <a:alpha val="43137"/>
                    </a:srgbClr>
                  </a:outerShdw>
                </a:effectLst>
              </a:rPr>
              <a:t>Global Health Program for IDP at GHESKIO </a:t>
            </a:r>
          </a:p>
        </p:txBody>
      </p:sp>
      <p:pic>
        <p:nvPicPr>
          <p:cNvPr id="63491" name="Picture 2">
            <a:extLst>
              <a:ext uri="{FF2B5EF4-FFF2-40B4-BE49-F238E27FC236}">
                <a16:creationId xmlns="" xmlns:a16="http://schemas.microsoft.com/office/drawing/2014/main" id="{4DEC110C-2C75-48B7-9587-8B5A7224DF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569913"/>
            <a:ext cx="79248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Rectangle 5">
            <a:extLst>
              <a:ext uri="{FF2B5EF4-FFF2-40B4-BE49-F238E27FC236}">
                <a16:creationId xmlns="" xmlns:a16="http://schemas.microsoft.com/office/drawing/2014/main" id="{618E846D-FB1D-4C70-825D-3A81053B46AC}"/>
              </a:ext>
            </a:extLst>
          </p:cNvPr>
          <p:cNvSpPr>
            <a:spLocks noChangeArrowheads="1"/>
          </p:cNvSpPr>
          <p:nvPr/>
        </p:nvSpPr>
        <p:spPr bwMode="auto">
          <a:xfrm>
            <a:off x="1524000" y="2481167"/>
            <a:ext cx="90678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1775" indent="-23177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80000"/>
              </a:lnSpc>
              <a:spcBef>
                <a:spcPct val="0"/>
              </a:spcBef>
              <a:buClr>
                <a:schemeClr val="accent2"/>
              </a:buClr>
              <a:buSzPct val="140000"/>
            </a:pPr>
            <a:r>
              <a:rPr lang="en-US" altLang="en-US" sz="2000" b="1" dirty="0">
                <a:cs typeface="Times New Roman" panose="02020603050405020304" pitchFamily="18" charset="0"/>
              </a:rPr>
              <a:t>Available potable water from day 1 </a:t>
            </a:r>
          </a:p>
          <a:p>
            <a:pPr algn="just" eaLnBrk="1" hangingPunct="1">
              <a:lnSpc>
                <a:spcPct val="80000"/>
              </a:lnSpc>
              <a:spcBef>
                <a:spcPct val="0"/>
              </a:spcBef>
              <a:buClr>
                <a:schemeClr val="accent2"/>
              </a:buClr>
              <a:buSzPct val="140000"/>
            </a:pPr>
            <a:r>
              <a:rPr lang="en-US" altLang="en-US" sz="2000" dirty="0">
                <a:cs typeface="Times New Roman" panose="02020603050405020304" pitchFamily="18" charset="0"/>
              </a:rPr>
              <a:t>Set-up Committee to run the daily activities at the camp </a:t>
            </a:r>
            <a:endParaRPr lang="fr-HT" altLang="en-US" sz="2000" dirty="0">
              <a:cs typeface="Times New Roman" panose="02020603050405020304" pitchFamily="18" charset="0"/>
            </a:endParaRPr>
          </a:p>
          <a:p>
            <a:pPr algn="just" eaLnBrk="1" hangingPunct="1">
              <a:lnSpc>
                <a:spcPct val="80000"/>
              </a:lnSpc>
              <a:spcBef>
                <a:spcPct val="0"/>
              </a:spcBef>
              <a:buClr>
                <a:schemeClr val="accent2"/>
              </a:buClr>
              <a:buSzPct val="140000"/>
            </a:pPr>
            <a:r>
              <a:rPr lang="en-US" altLang="en-US" sz="2000" b="1" dirty="0">
                <a:cs typeface="Times New Roman" panose="02020603050405020304" pitchFamily="18" charset="0"/>
              </a:rPr>
              <a:t>Daily evaluation of patients with fever, cough, diarrhea and rash</a:t>
            </a:r>
          </a:p>
          <a:p>
            <a:pPr algn="just" eaLnBrk="1" hangingPunct="1">
              <a:lnSpc>
                <a:spcPct val="80000"/>
              </a:lnSpc>
              <a:spcBef>
                <a:spcPct val="0"/>
              </a:spcBef>
              <a:buClr>
                <a:schemeClr val="accent2"/>
              </a:buClr>
              <a:buSzPct val="140000"/>
            </a:pPr>
            <a:r>
              <a:rPr lang="en-US" altLang="en-US" sz="2000" b="1" dirty="0">
                <a:cs typeface="Times New Roman" panose="02020603050405020304" pitchFamily="18" charset="0"/>
              </a:rPr>
              <a:t>Immunization of children and women, prenatal care</a:t>
            </a:r>
          </a:p>
          <a:p>
            <a:pPr algn="just" eaLnBrk="1" hangingPunct="1">
              <a:lnSpc>
                <a:spcPct val="80000"/>
              </a:lnSpc>
              <a:spcBef>
                <a:spcPct val="0"/>
              </a:spcBef>
              <a:buClr>
                <a:schemeClr val="accent2"/>
              </a:buClr>
              <a:buSzPct val="140000"/>
            </a:pPr>
            <a:r>
              <a:rPr lang="en-US" altLang="en-US" sz="2000" b="1" dirty="0">
                <a:cs typeface="Times New Roman" panose="02020603050405020304" pitchFamily="18" charset="0"/>
              </a:rPr>
              <a:t>Prevention of gender violence , and STIs </a:t>
            </a:r>
          </a:p>
          <a:p>
            <a:pPr algn="just" eaLnBrk="1" hangingPunct="1">
              <a:lnSpc>
                <a:spcPct val="80000"/>
              </a:lnSpc>
              <a:spcBef>
                <a:spcPct val="0"/>
              </a:spcBef>
              <a:buClr>
                <a:schemeClr val="accent2"/>
              </a:buClr>
              <a:buSzPct val="140000"/>
            </a:pPr>
            <a:r>
              <a:rPr lang="en-US" altLang="en-US" sz="2000" dirty="0" smtClean="0">
                <a:cs typeface="Times New Roman" panose="02020603050405020304" pitchFamily="18" charset="0"/>
              </a:rPr>
              <a:t>Microcredit </a:t>
            </a:r>
            <a:r>
              <a:rPr lang="en-US" altLang="en-US" sz="2000" dirty="0">
                <a:cs typeface="Times New Roman" panose="02020603050405020304" pitchFamily="18" charset="0"/>
              </a:rPr>
              <a:t>and job </a:t>
            </a:r>
            <a:r>
              <a:rPr lang="en-US" altLang="en-US" sz="2000" dirty="0" smtClean="0">
                <a:cs typeface="Times New Roman" panose="02020603050405020304" pitchFamily="18" charset="0"/>
              </a:rPr>
              <a:t>creation</a:t>
            </a:r>
          </a:p>
          <a:p>
            <a:pPr algn="just">
              <a:lnSpc>
                <a:spcPct val="80000"/>
              </a:lnSpc>
              <a:spcBef>
                <a:spcPct val="0"/>
              </a:spcBef>
              <a:buClr>
                <a:schemeClr val="accent2"/>
              </a:buClr>
              <a:buSzPct val="140000"/>
            </a:pPr>
            <a:r>
              <a:rPr lang="en-US" altLang="en-US" sz="2000" dirty="0">
                <a:cs typeface="Times New Roman" panose="02020603050405020304" pitchFamily="18" charset="0"/>
              </a:rPr>
              <a:t>Creation of </a:t>
            </a:r>
            <a:r>
              <a:rPr lang="en-US" altLang="en-US" sz="2000" dirty="0" smtClean="0">
                <a:cs typeface="Times New Roman" panose="02020603050405020304" pitchFamily="18" charset="0"/>
              </a:rPr>
              <a:t>primary and trade schools </a:t>
            </a:r>
            <a:endParaRPr lang="en-US" altLang="en-US" sz="2000" dirty="0">
              <a:cs typeface="Times New Roman" panose="02020603050405020304" pitchFamily="18" charset="0"/>
            </a:endParaRPr>
          </a:p>
        </p:txBody>
      </p:sp>
      <p:pic>
        <p:nvPicPr>
          <p:cNvPr id="63493" name="Picture 5" descr="S5000356.JPG">
            <a:extLst>
              <a:ext uri="{FF2B5EF4-FFF2-40B4-BE49-F238E27FC236}">
                <a16:creationId xmlns="" xmlns:a16="http://schemas.microsoft.com/office/drawing/2014/main" id="{A5A71A9C-1D4F-42F8-81D5-416F68121EA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57900" y="4242455"/>
            <a:ext cx="477316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Picture 2" descr="D:\DSC_0460.JPG">
            <a:extLst>
              <a:ext uri="{FF2B5EF4-FFF2-40B4-BE49-F238E27FC236}">
                <a16:creationId xmlns="" xmlns:a16="http://schemas.microsoft.com/office/drawing/2014/main" id="{CAD21CA4-BB3F-4C51-B913-54F80F41EE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1292" y="4297049"/>
            <a:ext cx="4946904"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9" name="TextBox 8">
            <a:extLst>
              <a:ext uri="{FF2B5EF4-FFF2-40B4-BE49-F238E27FC236}">
                <a16:creationId xmlns="" xmlns:a16="http://schemas.microsoft.com/office/drawing/2014/main" id="{BFF3B931-9540-4051-BBCA-267D2EDC6D6C}"/>
              </a:ext>
            </a:extLst>
          </p:cNvPr>
          <p:cNvSpPr txBox="1">
            <a:spLocks noChangeArrowheads="1"/>
          </p:cNvSpPr>
          <p:nvPr/>
        </p:nvSpPr>
        <p:spPr bwMode="auto">
          <a:xfrm>
            <a:off x="854790" y="5889077"/>
            <a:ext cx="7308307"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r>
              <a:rPr lang="en-US" altLang="en-US" sz="1350" b="1" dirty="0"/>
              <a:t>		</a:t>
            </a:r>
            <a:r>
              <a:rPr lang="en-US" altLang="en-US" sz="1350" b="1" dirty="0" smtClean="0"/>
              <a:t>							Vocational </a:t>
            </a:r>
            <a:r>
              <a:rPr lang="en-US" altLang="en-US" sz="1350" b="1" dirty="0"/>
              <a:t>and Primary Schools  </a:t>
            </a:r>
          </a:p>
        </p:txBody>
      </p:sp>
    </p:spTree>
    <p:extLst>
      <p:ext uri="{BB962C8B-B14F-4D97-AF65-F5344CB8AC3E}">
        <p14:creationId xmlns:p14="http://schemas.microsoft.com/office/powerpoint/2010/main" val="149698549"/>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 xmlns:a16="http://schemas.microsoft.com/office/drawing/2014/main" id="{54A294E0-5174-4910-AC01-8BF6959245E4}"/>
              </a:ext>
            </a:extLst>
          </p:cNvPr>
          <p:cNvSpPr>
            <a:spLocks noGrp="1"/>
          </p:cNvSpPr>
          <p:nvPr>
            <p:ph type="title"/>
          </p:nvPr>
        </p:nvSpPr>
        <p:spPr>
          <a:xfrm>
            <a:off x="191729" y="-76200"/>
            <a:ext cx="11783961" cy="1143000"/>
          </a:xfrm>
        </p:spPr>
        <p:txBody>
          <a:bodyPr>
            <a:noAutofit/>
          </a:bodyPr>
          <a:lstStyle/>
          <a:p>
            <a:r>
              <a:rPr lang="en-US" altLang="en-US" dirty="0">
                <a:solidFill>
                  <a:srgbClr val="FF0000"/>
                </a:solidFill>
              </a:rPr>
              <a:t>Outline: HIV Care </a:t>
            </a:r>
            <a:r>
              <a:rPr lang="en-US" altLang="en-US" dirty="0" smtClean="0">
                <a:solidFill>
                  <a:srgbClr val="FF0000"/>
                </a:solidFill>
              </a:rPr>
              <a:t>by the GHESKIO Centers in </a:t>
            </a:r>
            <a:r>
              <a:rPr lang="en-US" altLang="en-US" dirty="0">
                <a:solidFill>
                  <a:srgbClr val="FF0000"/>
                </a:solidFill>
              </a:rPr>
              <a:t>setting of complex humanitarian emergencies in Haiti </a:t>
            </a:r>
          </a:p>
        </p:txBody>
      </p:sp>
      <p:sp>
        <p:nvSpPr>
          <p:cNvPr id="16387" name="Content Placeholder 2">
            <a:extLst>
              <a:ext uri="{FF2B5EF4-FFF2-40B4-BE49-F238E27FC236}">
                <a16:creationId xmlns="" xmlns:a16="http://schemas.microsoft.com/office/drawing/2014/main" id="{EEB1476C-6569-4473-99FA-9664F0B1C770}"/>
              </a:ext>
            </a:extLst>
          </p:cNvPr>
          <p:cNvSpPr>
            <a:spLocks noGrp="1"/>
          </p:cNvSpPr>
          <p:nvPr>
            <p:ph idx="1"/>
          </p:nvPr>
        </p:nvSpPr>
        <p:spPr>
          <a:xfrm>
            <a:off x="71021" y="1106130"/>
            <a:ext cx="12251185" cy="5751870"/>
          </a:xfrm>
        </p:spPr>
        <p:txBody>
          <a:bodyPr>
            <a:normAutofit/>
          </a:bodyPr>
          <a:lstStyle/>
          <a:p>
            <a:pPr>
              <a:buClr>
                <a:srgbClr val="C00000"/>
              </a:buClr>
              <a:buSzPct val="140000"/>
            </a:pPr>
            <a:r>
              <a:rPr lang="en-US" altLang="en-US" sz="2800" dirty="0">
                <a:solidFill>
                  <a:schemeClr val="tx1"/>
                </a:solidFill>
              </a:rPr>
              <a:t>Haiti: country profile </a:t>
            </a:r>
          </a:p>
          <a:p>
            <a:pPr>
              <a:buClr>
                <a:srgbClr val="C00000"/>
              </a:buClr>
              <a:buSzPct val="140000"/>
              <a:buFont typeface="Arial" panose="020B0604020202020204" pitchFamily="34" charset="0"/>
              <a:buChar char="•"/>
            </a:pPr>
            <a:r>
              <a:rPr lang="en-US" altLang="en-US" sz="2800" dirty="0" smtClean="0"/>
              <a:t>Measures to provide HIV care even when there are no crisis</a:t>
            </a:r>
          </a:p>
          <a:p>
            <a:pPr>
              <a:buClr>
                <a:srgbClr val="C00000"/>
              </a:buClr>
              <a:buSzPct val="140000"/>
              <a:buFont typeface="Arial" panose="020B0604020202020204" pitchFamily="34" charset="0"/>
              <a:buChar char="•"/>
            </a:pPr>
            <a:r>
              <a:rPr lang="en-US" altLang="en-US" sz="2800" dirty="0" smtClean="0"/>
              <a:t>GHESKIO Centers and </a:t>
            </a:r>
            <a:r>
              <a:rPr lang="en-US" altLang="en-US" sz="2800" dirty="0"/>
              <a:t>its mission</a:t>
            </a:r>
          </a:p>
          <a:p>
            <a:pPr>
              <a:buClr>
                <a:srgbClr val="C00000"/>
              </a:buClr>
              <a:buSzPct val="140000"/>
              <a:buFont typeface="Arial" panose="020B0604020202020204" pitchFamily="34" charset="0"/>
              <a:buChar char="•"/>
            </a:pPr>
            <a:r>
              <a:rPr lang="en-US" altLang="en-US" sz="2800" dirty="0"/>
              <a:t>The AIDS epidemic in Haiti 1982-2019</a:t>
            </a:r>
          </a:p>
          <a:p>
            <a:pPr>
              <a:buClr>
                <a:srgbClr val="C00000"/>
              </a:buClr>
              <a:buSzPct val="140000"/>
              <a:buFont typeface="Arial" panose="020B0604020202020204" pitchFamily="34" charset="0"/>
              <a:buChar char="•"/>
            </a:pPr>
            <a:r>
              <a:rPr lang="en-US" altLang="en-US" sz="2800" dirty="0" smtClean="0"/>
              <a:t>Humanitarian emergencies:  </a:t>
            </a:r>
          </a:p>
          <a:p>
            <a:pPr lvl="1">
              <a:buClr>
                <a:srgbClr val="C00000"/>
              </a:buClr>
              <a:buSzPct val="140000"/>
              <a:buFont typeface="Arial" panose="020B0604020202020204" pitchFamily="34" charset="0"/>
              <a:buChar char="•"/>
            </a:pPr>
            <a:r>
              <a:rPr lang="en-US" altLang="en-US" sz="2400" dirty="0"/>
              <a:t>Recurrent political </a:t>
            </a:r>
            <a:r>
              <a:rPr lang="en-US" altLang="en-US" sz="2400" dirty="0" smtClean="0"/>
              <a:t>crises and gang violence (1986-2019)</a:t>
            </a:r>
          </a:p>
          <a:p>
            <a:pPr lvl="1">
              <a:buClr>
                <a:srgbClr val="C00000"/>
              </a:buClr>
              <a:buSzPct val="140000"/>
              <a:buFont typeface="Arial" panose="020B0604020202020204" pitchFamily="34" charset="0"/>
              <a:buChar char="•"/>
            </a:pPr>
            <a:r>
              <a:rPr lang="en-US" altLang="en-US" sz="2400" dirty="0" smtClean="0"/>
              <a:t>Frequent major hurricanes </a:t>
            </a:r>
          </a:p>
          <a:p>
            <a:pPr lvl="1">
              <a:buClr>
                <a:srgbClr val="C00000"/>
              </a:buClr>
              <a:buSzPct val="140000"/>
              <a:buFont typeface="Arial" panose="020B0604020202020204" pitchFamily="34" charset="0"/>
              <a:buChar char="•"/>
            </a:pPr>
            <a:r>
              <a:rPr lang="en-US" altLang="en-US" sz="2400" dirty="0" smtClean="0"/>
              <a:t>2010 earthquake and cholera epidemic</a:t>
            </a:r>
          </a:p>
          <a:p>
            <a:pPr>
              <a:buClr>
                <a:srgbClr val="C00000"/>
              </a:buClr>
              <a:buSzPct val="140000"/>
              <a:buFont typeface="Arial" panose="020B0604020202020204" pitchFamily="34" charset="0"/>
              <a:buChar char="•"/>
            </a:pPr>
            <a:r>
              <a:rPr lang="en-US" altLang="en-US" sz="2800" dirty="0"/>
              <a:t>Additional measures to provide HIV care at times of crisis</a:t>
            </a:r>
          </a:p>
          <a:p>
            <a:pPr>
              <a:buClr>
                <a:srgbClr val="C00000"/>
              </a:buClr>
              <a:buSzPct val="140000"/>
              <a:buFont typeface="Arial" panose="020B0604020202020204" pitchFamily="34" charset="0"/>
              <a:buChar char="•"/>
            </a:pPr>
            <a:r>
              <a:rPr lang="en-US" altLang="en-US" sz="2800" dirty="0"/>
              <a:t>Summary and perspectives</a:t>
            </a:r>
          </a:p>
        </p:txBody>
      </p:sp>
    </p:spTree>
    <p:extLst>
      <p:ext uri="{BB962C8B-B14F-4D97-AF65-F5344CB8AC3E}">
        <p14:creationId xmlns:p14="http://schemas.microsoft.com/office/powerpoint/2010/main" val="2352995743"/>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3">
            <a:extLst>
              <a:ext uri="{FF2B5EF4-FFF2-40B4-BE49-F238E27FC236}">
                <a16:creationId xmlns="" xmlns:a16="http://schemas.microsoft.com/office/drawing/2014/main" id="{641B34F8-3F0F-458B-8BD8-12F0E3F8ED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608" t="19658" r="19070" b="6554"/>
          <a:stretch>
            <a:fillRect/>
          </a:stretch>
        </p:blipFill>
        <p:spPr bwMode="auto">
          <a:xfrm>
            <a:off x="319101" y="-556952"/>
            <a:ext cx="11956025"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04653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a:extLst>
              <a:ext uri="{FF2B5EF4-FFF2-40B4-BE49-F238E27FC236}">
                <a16:creationId xmlns="" xmlns:a16="http://schemas.microsoft.com/office/drawing/2014/main" id="{A887A603-EFD2-40E9-9A8B-A3EBAA38E972}"/>
              </a:ext>
            </a:extLst>
          </p:cNvPr>
          <p:cNvSpPr>
            <a:spLocks noGrp="1"/>
          </p:cNvSpPr>
          <p:nvPr>
            <p:ph type="title"/>
          </p:nvPr>
        </p:nvSpPr>
        <p:spPr>
          <a:xfrm>
            <a:off x="1371600" y="-234950"/>
            <a:ext cx="9296400" cy="996950"/>
          </a:xfrm>
        </p:spPr>
        <p:txBody>
          <a:bodyPr/>
          <a:lstStyle/>
          <a:p>
            <a:r>
              <a:rPr lang="en-US" altLang="en-US" sz="2900" b="0" dirty="0" smtClean="0">
                <a:solidFill>
                  <a:srgbClr val="FF0000"/>
                </a:solidFill>
                <a:latin typeface="Arial" panose="020B0604020202020204" pitchFamily="34" charset="0"/>
              </a:rPr>
              <a:t>Primary school Prince Albert II de Monaco</a:t>
            </a:r>
            <a:endParaRPr lang="en-US" altLang="en-US" sz="2900" b="0" dirty="0">
              <a:solidFill>
                <a:srgbClr val="FF0000"/>
              </a:solidFill>
            </a:endParaRPr>
          </a:p>
        </p:txBody>
      </p:sp>
      <p:sp>
        <p:nvSpPr>
          <p:cNvPr id="28675" name="Footer Placeholder 11">
            <a:extLst>
              <a:ext uri="{FF2B5EF4-FFF2-40B4-BE49-F238E27FC236}">
                <a16:creationId xmlns="" xmlns:a16="http://schemas.microsoft.com/office/drawing/2014/main" id="{87825429-F564-4180-9ACE-813B1BAD5C65}"/>
              </a:ext>
            </a:extLst>
          </p:cNvPr>
          <p:cNvSpPr>
            <a:spLocks noGrp="1"/>
          </p:cNvSpPr>
          <p:nvPr>
            <p:ph type="ftr" sz="quarter" idx="4294967295"/>
          </p:nvPr>
        </p:nvSpPr>
        <p:spPr>
          <a:xfrm>
            <a:off x="1946275" y="5550885"/>
            <a:ext cx="8493125" cy="665301"/>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228600"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itchFamily="18" charset="0"/>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defRPr>
            </a:lvl3pPr>
            <a:lvl4pPr marL="1600200" indent="-228600" eaLnBrk="0" hangingPunct="0">
              <a:spcBef>
                <a:spcPct val="20000"/>
              </a:spcBef>
              <a:buClr>
                <a:schemeClr val="tx1"/>
              </a:buClr>
              <a:buChar char="–"/>
              <a:defRPr sz="2000">
                <a:solidFill>
                  <a:schemeClr val="tx1"/>
                </a:solidFill>
                <a:latin typeface="Times New Roman" pitchFamily="18" charset="0"/>
              </a:defRPr>
            </a:lvl4pPr>
            <a:lvl5pPr marL="2057400" indent="-228600" eaLnBrk="0" hangingPunct="0">
              <a:spcBef>
                <a:spcPct val="20000"/>
              </a:spcBef>
              <a:buClr>
                <a:schemeClr val="accent1"/>
              </a:buClr>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9pPr>
          </a:lstStyle>
          <a:p>
            <a:pPr algn="l" eaLnBrk="1" hangingPunct="1">
              <a:buClr>
                <a:srgbClr val="A9A57C"/>
              </a:buClr>
              <a:buSzTx/>
              <a:buFont typeface="Arial" charset="0"/>
              <a:buChar char="•"/>
              <a:defRPr/>
            </a:pPr>
            <a:endParaRPr lang="fr-FR" altLang="en-US" sz="2000" b="1" dirty="0">
              <a:latin typeface="+mj-lt"/>
            </a:endParaRPr>
          </a:p>
          <a:p>
            <a:pPr lvl="1" eaLnBrk="1" hangingPunct="1">
              <a:buClr>
                <a:srgbClr val="A9A57C"/>
              </a:buClr>
              <a:buSzTx/>
              <a:buFont typeface="Arial" charset="0"/>
              <a:buChar char="•"/>
              <a:defRPr/>
            </a:pPr>
            <a:r>
              <a:rPr lang="fr-FR" altLang="en-US" sz="2000" b="1" dirty="0">
                <a:latin typeface="+mj-lt"/>
              </a:rPr>
              <a:t>Promotion of sports: : </a:t>
            </a:r>
            <a:r>
              <a:rPr lang="fr-FR" altLang="en-US" sz="1600" dirty="0">
                <a:latin typeface="+mj-lt"/>
              </a:rPr>
              <a:t>Basketball,  Volley-ball, Football</a:t>
            </a:r>
          </a:p>
          <a:p>
            <a:pPr lvl="1" eaLnBrk="1" hangingPunct="1">
              <a:buClr>
                <a:srgbClr val="A9A57C"/>
              </a:buClr>
              <a:buSzTx/>
              <a:defRPr/>
            </a:pPr>
            <a:endParaRPr lang="fr-FR" altLang="en-US" sz="1600" dirty="0">
              <a:latin typeface="+mj-lt"/>
            </a:endParaRPr>
          </a:p>
        </p:txBody>
      </p:sp>
      <p:pic>
        <p:nvPicPr>
          <p:cNvPr id="68612" name="Picture 3">
            <a:extLst>
              <a:ext uri="{FF2B5EF4-FFF2-40B4-BE49-F238E27FC236}">
                <a16:creationId xmlns="" xmlns:a16="http://schemas.microsoft.com/office/drawing/2014/main" id="{ED3E56D5-01D5-4603-9A8C-8045CFB1B7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46275" y="615950"/>
            <a:ext cx="8334067" cy="3302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Picture 3" descr="F:\School\print\DSC_9944.JPG">
            <a:extLst>
              <a:ext uri="{FF2B5EF4-FFF2-40B4-BE49-F238E27FC236}">
                <a16:creationId xmlns="" xmlns:a16="http://schemas.microsoft.com/office/drawing/2014/main" id="{CCE3C38E-EFF9-40FD-B5D7-CCE848987B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9479" y="4073771"/>
            <a:ext cx="6887659" cy="1481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7702455"/>
      </p:ext>
    </p:extLst>
  </p:cSld>
  <p:clrMapOvr>
    <a:masterClrMapping/>
  </p:clrMapOvr>
  <p:transition spd="med">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8" descr="H:\1bsf.JPG">
            <a:extLst>
              <a:ext uri="{FF2B5EF4-FFF2-40B4-BE49-F238E27FC236}">
                <a16:creationId xmlns="" xmlns:a16="http://schemas.microsoft.com/office/drawing/2014/main" id="{BAFA4A59-33FF-4C65-ABC1-6B80F288CF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2469" y="3458308"/>
            <a:ext cx="4420261" cy="2792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9" name="Picture 9" descr="H:\2bsf line.jpg">
            <a:extLst>
              <a:ext uri="{FF2B5EF4-FFF2-40B4-BE49-F238E27FC236}">
                <a16:creationId xmlns="" xmlns:a16="http://schemas.microsoft.com/office/drawing/2014/main" id="{93B9999F-4BA9-461E-BB28-D016A0AC5B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2469" y="545123"/>
            <a:ext cx="9522070" cy="3209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10" descr="H:\3bsf 4.jpg">
            <a:extLst>
              <a:ext uri="{FF2B5EF4-FFF2-40B4-BE49-F238E27FC236}">
                <a16:creationId xmlns="" xmlns:a16="http://schemas.microsoft.com/office/drawing/2014/main" id="{54655508-8BAE-42D3-A2A2-4E550B509C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66592" y="3754314"/>
            <a:ext cx="5614768" cy="2496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TextBox 1">
            <a:extLst>
              <a:ext uri="{FF2B5EF4-FFF2-40B4-BE49-F238E27FC236}">
                <a16:creationId xmlns="" xmlns:a16="http://schemas.microsoft.com/office/drawing/2014/main" id="{DC8E9FDF-41C0-483F-AA82-F42464DAE60B}"/>
              </a:ext>
            </a:extLst>
          </p:cNvPr>
          <p:cNvSpPr txBox="1">
            <a:spLocks noChangeArrowheads="1"/>
          </p:cNvSpPr>
          <p:nvPr/>
        </p:nvSpPr>
        <p:spPr bwMode="auto">
          <a:xfrm>
            <a:off x="2242038" y="-101208"/>
            <a:ext cx="729498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CI" altLang="en-US" sz="1800" dirty="0"/>
              <a:t> 	</a:t>
            </a:r>
            <a:r>
              <a:rPr lang="en-US" altLang="en-US" sz="3600" dirty="0" smtClean="0">
                <a:solidFill>
                  <a:srgbClr val="FF0000"/>
                </a:solidFill>
              </a:rPr>
              <a:t>Vaccination of women and children</a:t>
            </a:r>
            <a:endParaRPr lang="en-US" altLang="en-US" sz="1800" dirty="0">
              <a:solidFill>
                <a:srgbClr val="FF0000"/>
              </a:solidFill>
            </a:endParaRPr>
          </a:p>
        </p:txBody>
      </p:sp>
    </p:spTree>
    <p:extLst>
      <p:ext uri="{BB962C8B-B14F-4D97-AF65-F5344CB8AC3E}">
        <p14:creationId xmlns:p14="http://schemas.microsoft.com/office/powerpoint/2010/main" val="4137939150"/>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a:xfrm>
            <a:off x="1524000" y="0"/>
            <a:ext cx="9144000" cy="838200"/>
          </a:xfrm>
        </p:spPr>
        <p:txBody>
          <a:bodyPr rtlCol="0">
            <a:noAutofit/>
          </a:bodyPr>
          <a:lstStyle/>
          <a:p>
            <a:pPr>
              <a:defRPr/>
            </a:pPr>
            <a:r>
              <a:rPr lang="en-US" sz="3200" dirty="0">
                <a:latin typeface="+mn-lt"/>
              </a:rPr>
              <a:t>Volunteers on NIH-research protocols </a:t>
            </a:r>
            <a:br>
              <a:rPr lang="en-US" sz="3200" dirty="0">
                <a:latin typeface="+mn-lt"/>
              </a:rPr>
            </a:br>
            <a:r>
              <a:rPr lang="en-US" sz="3200" dirty="0" smtClean="0">
                <a:latin typeface="+mn-lt"/>
              </a:rPr>
              <a:t>2010-2011</a:t>
            </a:r>
            <a:endParaRPr lang="en-US" sz="3200" dirty="0">
              <a:latin typeface="+mn-lt"/>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878409062"/>
              </p:ext>
            </p:extLst>
          </p:nvPr>
        </p:nvGraphicFramePr>
        <p:xfrm>
          <a:off x="-62144" y="914401"/>
          <a:ext cx="12254143" cy="5083426"/>
        </p:xfrm>
        <a:graphic>
          <a:graphicData uri="http://schemas.openxmlformats.org/drawingml/2006/table">
            <a:tbl>
              <a:tblPr firstRow="1" bandRow="1">
                <a:tableStyleId>{5C22544A-7EE6-4342-B048-85BDC9FD1C3A}</a:tableStyleId>
              </a:tblPr>
              <a:tblGrid>
                <a:gridCol w="2904013">
                  <a:extLst>
                    <a:ext uri="{9D8B030D-6E8A-4147-A177-3AD203B41FA5}">
                      <a16:colId xmlns="" xmlns:a16="http://schemas.microsoft.com/office/drawing/2014/main" val="20000"/>
                    </a:ext>
                  </a:extLst>
                </a:gridCol>
                <a:gridCol w="4337758">
                  <a:extLst>
                    <a:ext uri="{9D8B030D-6E8A-4147-A177-3AD203B41FA5}">
                      <a16:colId xmlns="" xmlns:a16="http://schemas.microsoft.com/office/drawing/2014/main" val="20001"/>
                    </a:ext>
                  </a:extLst>
                </a:gridCol>
                <a:gridCol w="5012372">
                  <a:extLst>
                    <a:ext uri="{9D8B030D-6E8A-4147-A177-3AD203B41FA5}">
                      <a16:colId xmlns="" xmlns:a16="http://schemas.microsoft.com/office/drawing/2014/main" val="20002"/>
                    </a:ext>
                  </a:extLst>
                </a:gridCol>
              </a:tblGrid>
              <a:tr h="904912">
                <a:tc>
                  <a:txBody>
                    <a:bodyPr/>
                    <a:lstStyle/>
                    <a:p>
                      <a:endParaRPr lang="en-US" sz="2400" dirty="0"/>
                    </a:p>
                  </a:txBody>
                  <a:tcPr marL="91437" marR="91437" marT="45717" marB="45717"/>
                </a:tc>
                <a:tc>
                  <a:txBody>
                    <a:bodyPr/>
                    <a:lstStyle/>
                    <a:p>
                      <a:r>
                        <a:rPr lang="en-US" sz="2800" dirty="0" smtClean="0">
                          <a:solidFill>
                            <a:srgbClr val="FF0000"/>
                          </a:solidFill>
                        </a:rPr>
                        <a:t>Jan 12, 2010 </a:t>
                      </a:r>
                    </a:p>
                    <a:p>
                      <a:endParaRPr lang="en-US" sz="2800" dirty="0"/>
                    </a:p>
                  </a:txBody>
                  <a:tcPr marL="91437" marR="91437" marT="45717" marB="45717"/>
                </a:tc>
                <a:tc>
                  <a:txBody>
                    <a:bodyPr/>
                    <a:lstStyle/>
                    <a:p>
                      <a:r>
                        <a:rPr lang="en-US" sz="2800" dirty="0" smtClean="0"/>
                        <a:t>Jan 12, 2011</a:t>
                      </a:r>
                      <a:endParaRPr lang="en-US" sz="2800" dirty="0"/>
                    </a:p>
                  </a:txBody>
                  <a:tcPr marL="91437" marR="91437" marT="45717" marB="45717"/>
                </a:tc>
                <a:extLst>
                  <a:ext uri="{0D108BD9-81ED-4DB2-BD59-A6C34878D82A}">
                    <a16:rowId xmlns="" xmlns:a16="http://schemas.microsoft.com/office/drawing/2014/main" val="10000"/>
                  </a:ext>
                </a:extLst>
              </a:tr>
              <a:tr h="788149">
                <a:tc>
                  <a:txBody>
                    <a:bodyPr/>
                    <a:lstStyle/>
                    <a:p>
                      <a:r>
                        <a:rPr lang="en-US" sz="2400" b="1" dirty="0" smtClean="0"/>
                        <a:t>HVTN</a:t>
                      </a:r>
                      <a:endParaRPr lang="en-US" sz="2400" b="1" dirty="0"/>
                    </a:p>
                  </a:txBody>
                  <a:tcPr marL="91437" marR="91437" marT="45717" marB="45717"/>
                </a:tc>
                <a:tc>
                  <a:txBody>
                    <a:bodyPr/>
                    <a:lstStyle/>
                    <a:p>
                      <a:r>
                        <a:rPr lang="en-US" sz="2400" kern="1200" dirty="0" smtClean="0">
                          <a:solidFill>
                            <a:schemeClr val="tx1"/>
                          </a:solidFill>
                          <a:latin typeface="+mn-lt"/>
                          <a:ea typeface="+mn-ea"/>
                          <a:cs typeface="+mn-cs"/>
                        </a:rPr>
                        <a:t>245 (4 trials) </a:t>
                      </a:r>
                      <a:r>
                        <a:rPr lang="en-US" sz="2000" kern="1200" dirty="0" smtClean="0">
                          <a:solidFill>
                            <a:schemeClr val="tx1"/>
                          </a:solidFill>
                          <a:latin typeface="+mn-lt"/>
                          <a:ea typeface="+mn-ea"/>
                          <a:cs typeface="+mn-cs"/>
                        </a:rPr>
                        <a:t>5 deaths due to quake</a:t>
                      </a:r>
                      <a:endParaRPr lang="en-US" sz="2400" kern="1200" dirty="0">
                        <a:solidFill>
                          <a:schemeClr val="tx1"/>
                        </a:solidFill>
                        <a:latin typeface="+mn-lt"/>
                        <a:ea typeface="+mn-ea"/>
                        <a:cs typeface="+mn-cs"/>
                      </a:endParaRPr>
                    </a:p>
                  </a:txBody>
                  <a:tcPr marL="91437" marR="91437" marT="45717" marB="45717"/>
                </a:tc>
                <a:tc>
                  <a:txBody>
                    <a:bodyPr/>
                    <a:lstStyle/>
                    <a:p>
                      <a:pPr marL="0" algn="l" defTabSz="914400" rtl="0" eaLnBrk="1" latinLnBrk="0" hangingPunct="1"/>
                      <a:r>
                        <a:rPr lang="en-US" sz="2400" kern="1200" dirty="0" smtClean="0">
                          <a:solidFill>
                            <a:schemeClr val="tx1"/>
                          </a:solidFill>
                          <a:latin typeface="+mn-lt"/>
                          <a:ea typeface="+mn-ea"/>
                          <a:cs typeface="+mn-cs"/>
                        </a:rPr>
                        <a:t>359* (4 trials)</a:t>
                      </a:r>
                      <a:endParaRPr lang="en-US" sz="2400" kern="1200" dirty="0">
                        <a:solidFill>
                          <a:schemeClr val="tx1"/>
                        </a:solidFill>
                        <a:latin typeface="+mn-lt"/>
                        <a:ea typeface="+mn-ea"/>
                        <a:cs typeface="+mn-cs"/>
                      </a:endParaRPr>
                    </a:p>
                  </a:txBody>
                  <a:tcPr marL="91437" marR="91437" marT="45717" marB="45717"/>
                </a:tc>
                <a:extLst>
                  <a:ext uri="{0D108BD9-81ED-4DB2-BD59-A6C34878D82A}">
                    <a16:rowId xmlns="" xmlns:a16="http://schemas.microsoft.com/office/drawing/2014/main" val="10001"/>
                  </a:ext>
                </a:extLst>
              </a:tr>
              <a:tr h="1128929">
                <a:tc>
                  <a:txBody>
                    <a:bodyPr/>
                    <a:lstStyle/>
                    <a:p>
                      <a:r>
                        <a:rPr lang="en-US" sz="2400" b="1" dirty="0" smtClean="0"/>
                        <a:t>ACTG</a:t>
                      </a:r>
                      <a:endParaRPr lang="en-US" sz="2400" b="1" dirty="0"/>
                    </a:p>
                  </a:txBody>
                  <a:tcPr marL="91437" marR="91437" marT="45717" marB="45717"/>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2400" kern="1200" dirty="0" smtClean="0">
                          <a:solidFill>
                            <a:schemeClr val="tx1"/>
                          </a:solidFill>
                          <a:latin typeface="+mn-lt"/>
                          <a:ea typeface="+mn-ea"/>
                          <a:cs typeface="+mn-cs"/>
                        </a:rPr>
                        <a:t>177 (4 trials) </a:t>
                      </a:r>
                      <a:r>
                        <a:rPr lang="en-US" sz="2000" kern="1200" dirty="0" smtClean="0">
                          <a:solidFill>
                            <a:schemeClr val="tx1"/>
                          </a:solidFill>
                          <a:latin typeface="+mn-lt"/>
                          <a:ea typeface="+mn-ea"/>
                          <a:cs typeface="+mn-cs"/>
                        </a:rPr>
                        <a:t>8 deaths</a:t>
                      </a:r>
                      <a:r>
                        <a:rPr lang="en-US" sz="2000" kern="1200" baseline="0" dirty="0" smtClean="0">
                          <a:solidFill>
                            <a:schemeClr val="tx1"/>
                          </a:solidFill>
                          <a:latin typeface="+mn-lt"/>
                          <a:ea typeface="+mn-ea"/>
                          <a:cs typeface="+mn-cs"/>
                        </a:rPr>
                        <a:t> due to quake</a:t>
                      </a:r>
                      <a:r>
                        <a:rPr lang="en-US" sz="2000" kern="1200" dirty="0" smtClean="0">
                          <a:solidFill>
                            <a:schemeClr val="tx1"/>
                          </a:solidFill>
                          <a:latin typeface="+mn-lt"/>
                          <a:ea typeface="+mn-ea"/>
                          <a:cs typeface="+mn-cs"/>
                        </a:rPr>
                        <a:t> </a:t>
                      </a:r>
                      <a:endParaRPr lang="en-US" sz="2400" kern="1200" dirty="0" smtClean="0">
                        <a:solidFill>
                          <a:schemeClr val="tx1"/>
                        </a:solidFill>
                        <a:latin typeface="+mn-lt"/>
                        <a:ea typeface="+mn-ea"/>
                        <a:cs typeface="+mn-cs"/>
                      </a:endParaRPr>
                    </a:p>
                  </a:txBody>
                  <a:tcPr marL="91437" marR="91437" marT="45717" marB="45717"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2400" kern="1200" dirty="0" smtClean="0">
                          <a:solidFill>
                            <a:schemeClr val="tx1"/>
                          </a:solidFill>
                          <a:latin typeface="+mn-lt"/>
                          <a:ea typeface="+mn-ea"/>
                          <a:cs typeface="+mn-cs"/>
                        </a:rPr>
                        <a:t>334*  (5 trials): 2 completed</a:t>
                      </a:r>
                    </a:p>
                  </a:txBody>
                  <a:tcPr marL="91437" marR="91437" marT="45717" marB="45717" horzOverflow="overflow"/>
                </a:tc>
                <a:extLst>
                  <a:ext uri="{0D108BD9-81ED-4DB2-BD59-A6C34878D82A}">
                    <a16:rowId xmlns="" xmlns:a16="http://schemas.microsoft.com/office/drawing/2014/main" val="10002"/>
                  </a:ext>
                </a:extLst>
              </a:tr>
              <a:tr h="788149">
                <a:tc>
                  <a:txBody>
                    <a:bodyPr/>
                    <a:lstStyle/>
                    <a:p>
                      <a:r>
                        <a:rPr lang="en-US" sz="2400" b="1" dirty="0" smtClean="0"/>
                        <a:t>CIPRA </a:t>
                      </a:r>
                      <a:endParaRPr lang="en-US" sz="2400" b="1" dirty="0"/>
                    </a:p>
                  </a:txBody>
                  <a:tcPr marL="91437" marR="91437" marT="45717" marB="45717"/>
                </a:tc>
                <a:tc>
                  <a:txBody>
                    <a:bodyPr/>
                    <a:lstStyle/>
                    <a:p>
                      <a:r>
                        <a:rPr lang="en-US" sz="2400" kern="1200" dirty="0" smtClean="0">
                          <a:solidFill>
                            <a:schemeClr val="tx1"/>
                          </a:solidFill>
                          <a:latin typeface="+mn-lt"/>
                          <a:ea typeface="+mn-ea"/>
                          <a:cs typeface="+mn-cs"/>
                        </a:rPr>
                        <a:t>737 </a:t>
                      </a:r>
                      <a:r>
                        <a:rPr lang="en-US" sz="2000" kern="1200" dirty="0" smtClean="0">
                          <a:solidFill>
                            <a:schemeClr val="tx1"/>
                          </a:solidFill>
                          <a:latin typeface="+mn-lt"/>
                          <a:ea typeface="+mn-ea"/>
                          <a:cs typeface="+mn-cs"/>
                        </a:rPr>
                        <a:t>10 deaths</a:t>
                      </a:r>
                      <a:r>
                        <a:rPr lang="en-US" sz="2000" kern="1200" baseline="0" dirty="0" smtClean="0">
                          <a:solidFill>
                            <a:schemeClr val="tx1"/>
                          </a:solidFill>
                          <a:latin typeface="+mn-lt"/>
                          <a:ea typeface="+mn-ea"/>
                          <a:cs typeface="+mn-cs"/>
                        </a:rPr>
                        <a:t> due to quake</a:t>
                      </a:r>
                      <a:endParaRPr lang="en-US" sz="2400" kern="1200" dirty="0">
                        <a:solidFill>
                          <a:schemeClr val="tx1"/>
                        </a:solidFill>
                        <a:latin typeface="+mn-lt"/>
                        <a:ea typeface="+mn-ea"/>
                        <a:cs typeface="+mn-cs"/>
                      </a:endParaRPr>
                    </a:p>
                  </a:txBody>
                  <a:tcPr marL="91437" marR="91437" marT="45717" marB="45717"/>
                </a:tc>
                <a:tc>
                  <a:txBody>
                    <a:bodyPr/>
                    <a:lstStyle/>
                    <a:p>
                      <a:pPr marL="0" algn="l" defTabSz="914400" rtl="0" eaLnBrk="1" latinLnBrk="0" hangingPunct="1"/>
                      <a:r>
                        <a:rPr lang="en-US" sz="2400" kern="1200" dirty="0" smtClean="0">
                          <a:solidFill>
                            <a:schemeClr val="tx1"/>
                          </a:solidFill>
                          <a:latin typeface="+mn-lt"/>
                          <a:ea typeface="+mn-ea"/>
                          <a:cs typeface="+mn-cs"/>
                        </a:rPr>
                        <a:t>727</a:t>
                      </a:r>
                      <a:endParaRPr lang="en-US" sz="2400" kern="1200" dirty="0">
                        <a:solidFill>
                          <a:schemeClr val="tx1"/>
                        </a:solidFill>
                        <a:latin typeface="+mn-lt"/>
                        <a:ea typeface="+mn-ea"/>
                        <a:cs typeface="+mn-cs"/>
                      </a:endParaRPr>
                    </a:p>
                  </a:txBody>
                  <a:tcPr marL="91437" marR="91437" marT="45717" marB="45717"/>
                </a:tc>
                <a:extLst>
                  <a:ext uri="{0D108BD9-81ED-4DB2-BD59-A6C34878D82A}">
                    <a16:rowId xmlns="" xmlns:a16="http://schemas.microsoft.com/office/drawing/2014/main" val="10003"/>
                  </a:ext>
                </a:extLst>
              </a:tr>
              <a:tr h="437858">
                <a:tc>
                  <a:txBody>
                    <a:bodyPr/>
                    <a:lstStyle/>
                    <a:p>
                      <a:r>
                        <a:rPr lang="en-US" sz="2400" b="1" dirty="0" smtClean="0"/>
                        <a:t>IMPAACT</a:t>
                      </a:r>
                      <a:endParaRPr lang="en-US" sz="2400" b="1" dirty="0"/>
                    </a:p>
                  </a:txBody>
                  <a:tcPr marL="91437" marR="91437" marT="45717" marB="45717"/>
                </a:tc>
                <a:tc>
                  <a:txBody>
                    <a:bodyPr/>
                    <a:lstStyle/>
                    <a:p>
                      <a:r>
                        <a:rPr lang="en-US" sz="2400" kern="1200" dirty="0" smtClean="0">
                          <a:solidFill>
                            <a:schemeClr val="tx1"/>
                          </a:solidFill>
                          <a:latin typeface="+mn-lt"/>
                          <a:ea typeface="+mn-ea"/>
                          <a:cs typeface="+mn-cs"/>
                        </a:rPr>
                        <a:t>Not yet open</a:t>
                      </a:r>
                      <a:endParaRPr lang="en-US" sz="2400" kern="1200" dirty="0">
                        <a:solidFill>
                          <a:schemeClr val="tx1"/>
                        </a:solidFill>
                        <a:latin typeface="+mn-lt"/>
                        <a:ea typeface="+mn-ea"/>
                        <a:cs typeface="+mn-cs"/>
                      </a:endParaRPr>
                    </a:p>
                  </a:txBody>
                  <a:tcPr marL="91437" marR="91437" marT="45717" marB="4571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kern="1200" dirty="0" smtClean="0">
                          <a:solidFill>
                            <a:schemeClr val="tx1"/>
                          </a:solidFill>
                          <a:latin typeface="+mn-lt"/>
                          <a:ea typeface="+mn-ea"/>
                          <a:cs typeface="+mn-cs"/>
                        </a:rPr>
                        <a:t>SIP approved</a:t>
                      </a:r>
                    </a:p>
                  </a:txBody>
                  <a:tcPr marL="91437" marR="91437" marT="45717" marB="45717"/>
                </a:tc>
                <a:extLst>
                  <a:ext uri="{0D108BD9-81ED-4DB2-BD59-A6C34878D82A}">
                    <a16:rowId xmlns="" xmlns:a16="http://schemas.microsoft.com/office/drawing/2014/main" val="10004"/>
                  </a:ext>
                </a:extLst>
              </a:tr>
              <a:tr h="976131">
                <a:tc>
                  <a:txBody>
                    <a:bodyPr/>
                    <a:lstStyle/>
                    <a:p>
                      <a:r>
                        <a:rPr lang="en-US" sz="2400" dirty="0" smtClean="0"/>
                        <a:t>TOTAL </a:t>
                      </a:r>
                      <a:endParaRPr lang="en-US" sz="2400" dirty="0"/>
                    </a:p>
                  </a:txBody>
                  <a:tcPr marL="91437" marR="91437" marT="45717" marB="45717"/>
                </a:tc>
                <a:tc>
                  <a:txBody>
                    <a:bodyPr/>
                    <a:lstStyle/>
                    <a:p>
                      <a:r>
                        <a:rPr lang="en-US" sz="2400" kern="1200" dirty="0" smtClean="0">
                          <a:solidFill>
                            <a:schemeClr val="tx1"/>
                          </a:solidFill>
                          <a:latin typeface="+mn-lt"/>
                          <a:ea typeface="+mn-ea"/>
                          <a:cs typeface="+mn-cs"/>
                        </a:rPr>
                        <a:t>1,159: </a:t>
                      </a:r>
                      <a:r>
                        <a:rPr lang="en-US" sz="2000" kern="1200" dirty="0" smtClean="0">
                          <a:solidFill>
                            <a:schemeClr val="tx1"/>
                          </a:solidFill>
                          <a:latin typeface="+mn-lt"/>
                          <a:ea typeface="+mn-ea"/>
                          <a:cs typeface="+mn-cs"/>
                        </a:rPr>
                        <a:t>18 deaths due to quake</a:t>
                      </a:r>
                      <a:endParaRPr lang="en-US" sz="2400" kern="1200" dirty="0">
                        <a:solidFill>
                          <a:schemeClr val="tx1"/>
                        </a:solidFill>
                        <a:latin typeface="+mn-lt"/>
                        <a:ea typeface="+mn-ea"/>
                        <a:cs typeface="+mn-cs"/>
                      </a:endParaRPr>
                    </a:p>
                  </a:txBody>
                  <a:tcPr marL="91437" marR="91437" marT="45717" marB="4571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kern="1200" dirty="0" smtClean="0">
                          <a:solidFill>
                            <a:schemeClr val="tx1"/>
                          </a:solidFill>
                          <a:latin typeface="+mn-lt"/>
                          <a:ea typeface="+mn-ea"/>
                          <a:cs typeface="+mn-cs"/>
                        </a:rPr>
                        <a:t>1,400</a:t>
                      </a:r>
                    </a:p>
                  </a:txBody>
                  <a:tcPr marL="91437" marR="91437" marT="45717" marB="45717"/>
                </a:tc>
                <a:extLst>
                  <a:ext uri="{0D108BD9-81ED-4DB2-BD59-A6C34878D82A}">
                    <a16:rowId xmlns="" xmlns:a16="http://schemas.microsoft.com/office/drawing/2014/main" val="10005"/>
                  </a:ext>
                </a:extLst>
              </a:tr>
            </a:tbl>
          </a:graphicData>
        </a:graphic>
      </p:graphicFrame>
      <p:sp>
        <p:nvSpPr>
          <p:cNvPr id="48168" name="TextBox 3"/>
          <p:cNvSpPr txBox="1">
            <a:spLocks noChangeArrowheads="1"/>
          </p:cNvSpPr>
          <p:nvPr/>
        </p:nvSpPr>
        <p:spPr bwMode="auto">
          <a:xfrm>
            <a:off x="3886200" y="6858001"/>
            <a:ext cx="3962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a:latin typeface="Calibri" panose="020F0502020204030204" pitchFamily="34" charset="0"/>
              </a:rPr>
              <a:t>			 	</a:t>
            </a:r>
            <a:endParaRPr lang="en-US" altLang="en-US" sz="2000">
              <a:latin typeface="Calibri" panose="020F0502020204030204" pitchFamily="34" charset="0"/>
            </a:endParaRPr>
          </a:p>
        </p:txBody>
      </p:sp>
    </p:spTree>
    <p:extLst>
      <p:ext uri="{BB962C8B-B14F-4D97-AF65-F5344CB8AC3E}">
        <p14:creationId xmlns:p14="http://schemas.microsoft.com/office/powerpoint/2010/main" val="7380626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 xmlns:a16="http://schemas.microsoft.com/office/drawing/2014/main" id="{814C32C4-C425-407B-BDEF-8CBDDC51F205}"/>
              </a:ext>
            </a:extLst>
          </p:cNvPr>
          <p:cNvSpPr txBox="1">
            <a:spLocks/>
          </p:cNvSpPr>
          <p:nvPr/>
        </p:nvSpPr>
        <p:spPr>
          <a:xfrm>
            <a:off x="1524000" y="0"/>
            <a:ext cx="8915400" cy="685800"/>
          </a:xfrm>
          <a:prstGeom prst="rect">
            <a:avLst/>
          </a:prstGeom>
        </p:spPr>
        <p:txBody>
          <a:bodyPr vert="horz" lIns="91440" tIns="45720" rIns="91440" bIns="45720" rtlCol="0" anchor="ctr">
            <a:normAutofit fontScale="90000"/>
          </a:bodyPr>
          <a:lstStyle>
            <a:lvl1pPr algn="ctr" defTabSz="457200" rtl="0" eaLnBrk="1" latinLnBrk="0" hangingPunct="1">
              <a:spcBef>
                <a:spcPct val="0"/>
              </a:spcBef>
              <a:buNone/>
              <a:defRPr sz="4000" b="1" kern="1200">
                <a:solidFill>
                  <a:srgbClr val="E8303B"/>
                </a:solidFill>
                <a:latin typeface="Franklin Gothic Book" panose="020B0503020102020204" pitchFamily="34" charset="0"/>
                <a:ea typeface="+mj-ea"/>
                <a:cs typeface="Arial" pitchFamily="34" charset="0"/>
              </a:defRPr>
            </a:lvl1pPr>
          </a:lstStyle>
          <a:p>
            <a:r>
              <a:rPr lang="en-US" altLang="en-US" b="0" dirty="0">
                <a:solidFill>
                  <a:srgbClr val="FF0000"/>
                </a:solidFill>
              </a:rPr>
              <a:t>Antiretroviral Therapy and </a:t>
            </a:r>
            <a:r>
              <a:rPr lang="en-US" altLang="en-US" b="0" dirty="0" smtClean="0">
                <a:solidFill>
                  <a:srgbClr val="FF0000"/>
                </a:solidFill>
              </a:rPr>
              <a:t>Survival in adults</a:t>
            </a:r>
            <a:endParaRPr lang="en-US" altLang="en-US" b="0" dirty="0">
              <a:solidFill>
                <a:srgbClr val="FF0000"/>
              </a:solidFill>
            </a:endParaRPr>
          </a:p>
        </p:txBody>
      </p:sp>
      <p:pic>
        <p:nvPicPr>
          <p:cNvPr id="10" name="Picture 3" descr="km plot image">
            <a:extLst>
              <a:ext uri="{FF2B5EF4-FFF2-40B4-BE49-F238E27FC236}">
                <a16:creationId xmlns="" xmlns:a16="http://schemas.microsoft.com/office/drawing/2014/main" id="{63B9C366-ED41-491B-BAB3-84205E61C2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326923" y="639097"/>
            <a:ext cx="5540477" cy="5334000"/>
          </a:xfrm>
          <a:prstGeom prst="rect">
            <a:avLst/>
          </a:prstGeom>
        </p:spPr>
      </p:pic>
      <p:graphicFrame>
        <p:nvGraphicFramePr>
          <p:cNvPr id="11" name="Object 5">
            <a:extLst>
              <a:ext uri="{FF2B5EF4-FFF2-40B4-BE49-F238E27FC236}">
                <a16:creationId xmlns="" xmlns:a16="http://schemas.microsoft.com/office/drawing/2014/main" id="{6DB9814C-9F84-4491-ABC1-3BA86AC73BC1}"/>
              </a:ext>
            </a:extLst>
          </p:cNvPr>
          <p:cNvGraphicFramePr>
            <a:graphicFrameLocks noChangeAspect="1"/>
          </p:cNvGraphicFramePr>
          <p:nvPr>
            <p:extLst>
              <p:ext uri="{D42A27DB-BD31-4B8C-83A1-F6EECF244321}">
                <p14:modId xmlns:p14="http://schemas.microsoft.com/office/powerpoint/2010/main" val="1107581895"/>
              </p:ext>
            </p:extLst>
          </p:nvPr>
        </p:nvGraphicFramePr>
        <p:xfrm>
          <a:off x="6095999" y="1143000"/>
          <a:ext cx="5540477" cy="3657600"/>
        </p:xfrm>
        <a:graphic>
          <a:graphicData uri="http://schemas.openxmlformats.org/presentationml/2006/ole">
            <mc:AlternateContent xmlns:mc="http://schemas.openxmlformats.org/markup-compatibility/2006">
              <mc:Choice xmlns:v="urn:schemas-microsoft-com:vml" Requires="v">
                <p:oleObj spid="_x0000_s8212" name="Document" r:id="rId5" imgW="5479598" imgH="7332070" progId="Word.Document.8">
                  <p:embed/>
                </p:oleObj>
              </mc:Choice>
              <mc:Fallback>
                <p:oleObj name="Document" r:id="rId5" imgW="5479598" imgH="7332070"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5999" y="1143000"/>
                        <a:ext cx="5540477" cy="3657600"/>
                      </a:xfrm>
                      <a:prstGeom prst="rect">
                        <a:avLst/>
                      </a:prstGeom>
                      <a:noFill/>
                      <a:ln>
                        <a:noFill/>
                      </a:ln>
                    </p:spPr>
                  </p:pic>
                </p:oleObj>
              </mc:Fallback>
            </mc:AlternateContent>
          </a:graphicData>
        </a:graphic>
      </p:graphicFrame>
      <p:sp>
        <p:nvSpPr>
          <p:cNvPr id="12" name="Text Box 7">
            <a:extLst>
              <a:ext uri="{FF2B5EF4-FFF2-40B4-BE49-F238E27FC236}">
                <a16:creationId xmlns="" xmlns:a16="http://schemas.microsoft.com/office/drawing/2014/main" id="{BD8940A0-39F6-4DBF-A612-0741000190FE}"/>
              </a:ext>
            </a:extLst>
          </p:cNvPr>
          <p:cNvSpPr txBox="1">
            <a:spLocks noChangeArrowheads="1"/>
          </p:cNvSpPr>
          <p:nvPr/>
        </p:nvSpPr>
        <p:spPr bwMode="auto">
          <a:xfrm>
            <a:off x="2819400" y="914400"/>
            <a:ext cx="27892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dirty="0">
                <a:solidFill>
                  <a:srgbClr val="00B0F0"/>
                </a:solidFill>
                <a:latin typeface="Times New Roman" panose="02020603050405020304" pitchFamily="18" charset="0"/>
              </a:rPr>
              <a:t>1 year survival: 90% </a:t>
            </a:r>
          </a:p>
        </p:txBody>
      </p:sp>
      <p:sp>
        <p:nvSpPr>
          <p:cNvPr id="13" name="Text Box 8">
            <a:extLst>
              <a:ext uri="{FF2B5EF4-FFF2-40B4-BE49-F238E27FC236}">
                <a16:creationId xmlns="" xmlns:a16="http://schemas.microsoft.com/office/drawing/2014/main" id="{FCEF4C74-2DA3-4B99-A6AF-E5FCF91411F5}"/>
              </a:ext>
            </a:extLst>
          </p:cNvPr>
          <p:cNvSpPr txBox="1">
            <a:spLocks noChangeArrowheads="1"/>
          </p:cNvSpPr>
          <p:nvPr/>
        </p:nvSpPr>
        <p:spPr bwMode="auto">
          <a:xfrm>
            <a:off x="7391400" y="8382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dirty="0">
                <a:solidFill>
                  <a:srgbClr val="00B0F0"/>
                </a:solidFill>
                <a:latin typeface="Times New Roman" panose="02020603050405020304" pitchFamily="18" charset="0"/>
              </a:rPr>
              <a:t>5 years survival:75%</a:t>
            </a:r>
          </a:p>
        </p:txBody>
      </p:sp>
      <p:sp>
        <p:nvSpPr>
          <p:cNvPr id="14" name="Text Box 9">
            <a:extLst>
              <a:ext uri="{FF2B5EF4-FFF2-40B4-BE49-F238E27FC236}">
                <a16:creationId xmlns="" xmlns:a16="http://schemas.microsoft.com/office/drawing/2014/main" id="{BB06F74A-F9B0-4E1F-A34F-B40161838D9D}"/>
              </a:ext>
            </a:extLst>
          </p:cNvPr>
          <p:cNvSpPr txBox="1">
            <a:spLocks noChangeArrowheads="1"/>
          </p:cNvSpPr>
          <p:nvPr/>
        </p:nvSpPr>
        <p:spPr bwMode="auto">
          <a:xfrm>
            <a:off x="1892300" y="5820697"/>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400" dirty="0">
                <a:latin typeface="Times New Roman" panose="02020603050405020304" pitchFamily="18" charset="0"/>
              </a:rPr>
              <a:t>Severe P et al </a:t>
            </a:r>
            <a:r>
              <a:rPr lang="en-US" altLang="en-US" sz="1400" b="1" i="1" dirty="0">
                <a:latin typeface="Times New Roman" panose="02020603050405020304" pitchFamily="18" charset="0"/>
              </a:rPr>
              <a:t>NEJM</a:t>
            </a:r>
            <a:r>
              <a:rPr lang="en-US" altLang="en-US" sz="1400" i="1" dirty="0">
                <a:latin typeface="Times New Roman" panose="02020603050405020304" pitchFamily="18" charset="0"/>
              </a:rPr>
              <a:t> </a:t>
            </a:r>
            <a:r>
              <a:rPr lang="en-US" altLang="en-US" sz="1400" dirty="0">
                <a:latin typeface="Times New Roman" panose="02020603050405020304" pitchFamily="18" charset="0"/>
              </a:rPr>
              <a:t>2005 353:22-2325-2334</a:t>
            </a:r>
          </a:p>
        </p:txBody>
      </p:sp>
      <p:sp>
        <p:nvSpPr>
          <p:cNvPr id="15" name="Text Box 10">
            <a:extLst>
              <a:ext uri="{FF2B5EF4-FFF2-40B4-BE49-F238E27FC236}">
                <a16:creationId xmlns="" xmlns:a16="http://schemas.microsoft.com/office/drawing/2014/main" id="{DB5655AF-A411-4438-91D7-0ABD7CFF4591}"/>
              </a:ext>
            </a:extLst>
          </p:cNvPr>
          <p:cNvSpPr txBox="1">
            <a:spLocks noChangeArrowheads="1"/>
          </p:cNvSpPr>
          <p:nvPr/>
        </p:nvSpPr>
        <p:spPr bwMode="auto">
          <a:xfrm>
            <a:off x="6248400" y="3410984"/>
            <a:ext cx="554736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200" i="1" dirty="0">
                <a:latin typeface="Times New Roman" panose="02020603050405020304" pitchFamily="18" charset="0"/>
              </a:rPr>
              <a:t>	</a:t>
            </a:r>
            <a:r>
              <a:rPr lang="en-US" altLang="en-US" sz="1200" i="1" dirty="0" smtClean="0">
                <a:latin typeface="Times New Roman" panose="02020603050405020304" pitchFamily="18" charset="0"/>
              </a:rPr>
              <a:t>	</a:t>
            </a:r>
            <a:r>
              <a:rPr lang="en-US" altLang="en-US" sz="1400" dirty="0" smtClean="0">
                <a:latin typeface="Times New Roman" panose="02020603050405020304" pitchFamily="18" charset="0"/>
              </a:rPr>
              <a:t>Leger </a:t>
            </a:r>
            <a:r>
              <a:rPr lang="en-US" altLang="en-US" sz="1400" dirty="0">
                <a:latin typeface="Times New Roman" panose="02020603050405020304" pitchFamily="18" charset="0"/>
              </a:rPr>
              <a:t>P et al </a:t>
            </a:r>
            <a:r>
              <a:rPr lang="en-US" altLang="en-US" sz="1400" b="1" i="1" dirty="0">
                <a:latin typeface="Times New Roman" panose="02020603050405020304" pitchFamily="18" charset="0"/>
              </a:rPr>
              <a:t>NEJM</a:t>
            </a:r>
            <a:r>
              <a:rPr lang="en-US" altLang="en-US" sz="1400" b="1" dirty="0">
                <a:latin typeface="Times New Roman" panose="02020603050405020304" pitchFamily="18" charset="0"/>
              </a:rPr>
              <a:t> </a:t>
            </a:r>
            <a:r>
              <a:rPr lang="en-US" altLang="en-US" sz="1400" dirty="0">
                <a:latin typeface="Times New Roman" panose="02020603050405020304" pitchFamily="18" charset="0"/>
              </a:rPr>
              <a:t>2009;361:828-829</a:t>
            </a:r>
          </a:p>
        </p:txBody>
      </p:sp>
      <p:sp>
        <p:nvSpPr>
          <p:cNvPr id="16" name="Text Box 10">
            <a:extLst>
              <a:ext uri="{FF2B5EF4-FFF2-40B4-BE49-F238E27FC236}">
                <a16:creationId xmlns="" xmlns:a16="http://schemas.microsoft.com/office/drawing/2014/main" id="{09B95509-39F0-478C-87C0-A785884910EB}"/>
              </a:ext>
            </a:extLst>
          </p:cNvPr>
          <p:cNvSpPr txBox="1">
            <a:spLocks noChangeArrowheads="1"/>
          </p:cNvSpPr>
          <p:nvPr/>
        </p:nvSpPr>
        <p:spPr bwMode="auto">
          <a:xfrm>
            <a:off x="2422525" y="3770313"/>
            <a:ext cx="305117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a:p>
            <a:pPr eaLnBrk="1" hangingPunct="1">
              <a:spcBef>
                <a:spcPct val="0"/>
              </a:spcBef>
              <a:buFontTx/>
              <a:buNone/>
            </a:pPr>
            <a:r>
              <a:rPr lang="en-US" altLang="en-US" sz="1800">
                <a:latin typeface="Arial" panose="020B0604020202020204" pitchFamily="34" charset="0"/>
              </a:rPr>
              <a:t>         </a:t>
            </a:r>
          </a:p>
          <a:p>
            <a:pPr eaLnBrk="1" hangingPunct="1">
              <a:spcBef>
                <a:spcPct val="0"/>
              </a:spcBef>
              <a:buFontTx/>
              <a:buNone/>
            </a:pPr>
            <a:endParaRPr lang="en-US" altLang="en-US" sz="1800">
              <a:latin typeface="Arial" panose="020B0604020202020204" pitchFamily="34" charset="0"/>
            </a:endParaRPr>
          </a:p>
          <a:p>
            <a:pPr eaLnBrk="1" hangingPunct="1">
              <a:spcBef>
                <a:spcPct val="0"/>
              </a:spcBef>
              <a:buFontTx/>
              <a:buNone/>
            </a:pPr>
            <a:r>
              <a:rPr lang="en-US" altLang="en-US" sz="2400">
                <a:latin typeface="Times New Roman" panose="02020603050405020304" pitchFamily="18" charset="0"/>
              </a:rPr>
              <a:t>       90% dead at 1 year</a:t>
            </a:r>
          </a:p>
        </p:txBody>
      </p:sp>
      <p:sp>
        <p:nvSpPr>
          <p:cNvPr id="17" name="TextBox 1">
            <a:extLst>
              <a:ext uri="{FF2B5EF4-FFF2-40B4-BE49-F238E27FC236}">
                <a16:creationId xmlns="" xmlns:a16="http://schemas.microsoft.com/office/drawing/2014/main" id="{B1FF0BF8-3D5F-43D9-86DB-A12C6C22FD53}"/>
              </a:ext>
            </a:extLst>
          </p:cNvPr>
          <p:cNvSpPr txBox="1">
            <a:spLocks noChangeArrowheads="1"/>
          </p:cNvSpPr>
          <p:nvPr/>
        </p:nvSpPr>
        <p:spPr bwMode="auto">
          <a:xfrm>
            <a:off x="7156938" y="5774952"/>
            <a:ext cx="44795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dirty="0">
                <a:latin typeface="Times New Roman" panose="02020603050405020304" pitchFamily="18" charset="0"/>
                <a:cs typeface="Times New Roman" panose="02020603050405020304" pitchFamily="18" charset="0"/>
              </a:rPr>
              <a:t>Pierre S, et al. </a:t>
            </a:r>
            <a:r>
              <a:rPr lang="en-US" altLang="en-US" sz="1400" b="1" i="1" dirty="0" smtClean="0">
                <a:latin typeface="Times New Roman" panose="02020603050405020304" pitchFamily="18" charset="0"/>
                <a:cs typeface="Times New Roman" panose="02020603050405020304" pitchFamily="18" charset="0"/>
              </a:rPr>
              <a:t>NEJM</a:t>
            </a:r>
            <a:r>
              <a:rPr lang="en-US" altLang="en-US" sz="1400" i="1" dirty="0" smtClean="0">
                <a:latin typeface="Times New Roman" panose="02020603050405020304" pitchFamily="18" charset="0"/>
                <a:cs typeface="Times New Roman" panose="02020603050405020304" pitchFamily="18" charset="0"/>
              </a:rPr>
              <a:t> </a:t>
            </a:r>
            <a:r>
              <a:rPr lang="en-US" altLang="en-US" sz="1400" dirty="0" smtClean="0">
                <a:latin typeface="Times New Roman" panose="02020603050405020304" pitchFamily="18" charset="0"/>
                <a:cs typeface="Times New Roman" panose="02020603050405020304" pitchFamily="18" charset="0"/>
              </a:rPr>
              <a:t>2016</a:t>
            </a:r>
            <a:r>
              <a:rPr lang="en-US" altLang="en-US" sz="1400" dirty="0">
                <a:latin typeface="Times New Roman" panose="02020603050405020304" pitchFamily="18" charset="0"/>
                <a:cs typeface="Times New Roman" panose="02020603050405020304" pitchFamily="18" charset="0"/>
              </a:rPr>
              <a:t>; </a:t>
            </a:r>
            <a:r>
              <a:rPr lang="en-US" altLang="en-US" sz="1400" dirty="0" smtClean="0">
                <a:latin typeface="Times New Roman" panose="02020603050405020304" pitchFamily="18" charset="0"/>
                <a:cs typeface="Times New Roman" panose="02020603050405020304" pitchFamily="18" charset="0"/>
              </a:rPr>
              <a:t>374:397-398</a:t>
            </a:r>
            <a:endParaRPr lang="en-US" altLang="en-US" sz="1400" dirty="0"/>
          </a:p>
        </p:txBody>
      </p:sp>
      <p:sp>
        <p:nvSpPr>
          <p:cNvPr id="18" name="TextBox 2">
            <a:extLst>
              <a:ext uri="{FF2B5EF4-FFF2-40B4-BE49-F238E27FC236}">
                <a16:creationId xmlns="" xmlns:a16="http://schemas.microsoft.com/office/drawing/2014/main" id="{DA262B22-01E4-44F0-AF74-E5E3BA493500}"/>
              </a:ext>
            </a:extLst>
          </p:cNvPr>
          <p:cNvSpPr txBox="1">
            <a:spLocks noChangeArrowheads="1"/>
          </p:cNvSpPr>
          <p:nvPr/>
        </p:nvSpPr>
        <p:spPr bwMode="auto">
          <a:xfrm>
            <a:off x="6096000" y="5076067"/>
            <a:ext cx="5540476"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dirty="0" smtClean="0">
                <a:solidFill>
                  <a:srgbClr val="FF0000"/>
                </a:solidFill>
              </a:rPr>
              <a:t>			</a:t>
            </a:r>
            <a:r>
              <a:rPr lang="en-US" altLang="en-US" sz="2400" dirty="0" smtClean="0">
                <a:solidFill>
                  <a:srgbClr val="00B0F0"/>
                </a:solidFill>
              </a:rPr>
              <a:t>10 </a:t>
            </a:r>
            <a:r>
              <a:rPr lang="en-US" altLang="en-US" sz="2400" dirty="0">
                <a:solidFill>
                  <a:srgbClr val="00B0F0"/>
                </a:solidFill>
              </a:rPr>
              <a:t>year survival : 70% </a:t>
            </a:r>
          </a:p>
        </p:txBody>
      </p:sp>
    </p:spTree>
    <p:extLst>
      <p:ext uri="{BB962C8B-B14F-4D97-AF65-F5344CB8AC3E}">
        <p14:creationId xmlns:p14="http://schemas.microsoft.com/office/powerpoint/2010/main" val="19600209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Box 10">
            <a:extLst>
              <a:ext uri="{FF2B5EF4-FFF2-40B4-BE49-F238E27FC236}">
                <a16:creationId xmlns="" xmlns:a16="http://schemas.microsoft.com/office/drawing/2014/main" id="{75AD05FA-BA3B-478D-820F-B33987BB8CC0}"/>
              </a:ext>
            </a:extLst>
          </p:cNvPr>
          <p:cNvSpPr txBox="1">
            <a:spLocks noChangeArrowheads="1"/>
          </p:cNvSpPr>
          <p:nvPr/>
        </p:nvSpPr>
        <p:spPr bwMode="auto">
          <a:xfrm>
            <a:off x="1524000" y="152400"/>
            <a:ext cx="9067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a:solidFill>
                  <a:srgbClr val="FFFF00"/>
                </a:solidFill>
                <a:latin typeface="Times New Roman" panose="02020603050405020304" pitchFamily="18" charset="0"/>
                <a:cs typeface="Times New Roman" panose="02020603050405020304" pitchFamily="18" charset="0"/>
              </a:rPr>
              <a:t> </a:t>
            </a:r>
          </a:p>
        </p:txBody>
      </p:sp>
      <p:graphicFrame>
        <p:nvGraphicFramePr>
          <p:cNvPr id="2" name="Chart 5">
            <a:extLst>
              <a:ext uri="{FF2B5EF4-FFF2-40B4-BE49-F238E27FC236}">
                <a16:creationId xmlns="" xmlns:a16="http://schemas.microsoft.com/office/drawing/2014/main" id="{825A3572-9BDB-450F-BC84-5B1025EF71F1}"/>
              </a:ext>
            </a:extLst>
          </p:cNvPr>
          <p:cNvGraphicFramePr>
            <a:graphicFrameLocks/>
          </p:cNvGraphicFramePr>
          <p:nvPr>
            <p:extLst>
              <p:ext uri="{D42A27DB-BD31-4B8C-83A1-F6EECF244321}">
                <p14:modId xmlns:p14="http://schemas.microsoft.com/office/powerpoint/2010/main" val="2451234237"/>
              </p:ext>
            </p:extLst>
          </p:nvPr>
        </p:nvGraphicFramePr>
        <p:xfrm>
          <a:off x="301841" y="1669135"/>
          <a:ext cx="6276759" cy="4432407"/>
        </p:xfrm>
        <a:graphic>
          <a:graphicData uri="http://schemas.openxmlformats.org/drawingml/2006/chart">
            <c:chart xmlns:c="http://schemas.openxmlformats.org/drawingml/2006/chart" xmlns:r="http://schemas.openxmlformats.org/officeDocument/2006/relationships" r:id="rId4"/>
          </a:graphicData>
        </a:graphic>
      </p:graphicFrame>
      <p:sp>
        <p:nvSpPr>
          <p:cNvPr id="43012" name="TextBox 1">
            <a:extLst>
              <a:ext uri="{FF2B5EF4-FFF2-40B4-BE49-F238E27FC236}">
                <a16:creationId xmlns="" xmlns:a16="http://schemas.microsoft.com/office/drawing/2014/main" id="{75CF1296-97DD-47F1-B7A5-D4B8B785F1E3}"/>
              </a:ext>
            </a:extLst>
          </p:cNvPr>
          <p:cNvSpPr txBox="1">
            <a:spLocks noChangeArrowheads="1"/>
          </p:cNvSpPr>
          <p:nvPr/>
        </p:nvSpPr>
        <p:spPr bwMode="auto">
          <a:xfrm>
            <a:off x="949912" y="845574"/>
            <a:ext cx="5832628"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CA" altLang="en-US" sz="2800" b="1" dirty="0" smtClean="0"/>
              <a:t>	GHESKIO-MOH </a:t>
            </a:r>
            <a:r>
              <a:rPr lang="fr-CA" altLang="en-US" sz="2800" b="1" dirty="0"/>
              <a:t>network  </a:t>
            </a:r>
          </a:p>
          <a:p>
            <a:pPr marL="285750" indent="-285750">
              <a:spcBef>
                <a:spcPct val="0"/>
              </a:spcBef>
              <a:buFont typeface="Wingdings" panose="05000000000000000000" pitchFamily="2" charset="2"/>
              <a:buChar char="Ø"/>
            </a:pPr>
            <a:r>
              <a:rPr lang="fr-CA" altLang="en-US" sz="1600" b="1" dirty="0"/>
              <a:t>30% of all patients on ART in </a:t>
            </a:r>
            <a:r>
              <a:rPr lang="fr-CA" altLang="en-US" sz="1600" b="1" dirty="0" smtClean="0"/>
              <a:t>HAITI</a:t>
            </a:r>
            <a:endParaRPr lang="fr-CA" altLang="en-US" sz="2000" b="1" dirty="0"/>
          </a:p>
        </p:txBody>
      </p:sp>
      <p:cxnSp>
        <p:nvCxnSpPr>
          <p:cNvPr id="4" name="Straight Arrow Connector 3">
            <a:extLst>
              <a:ext uri="{FF2B5EF4-FFF2-40B4-BE49-F238E27FC236}">
                <a16:creationId xmlns="" xmlns:a16="http://schemas.microsoft.com/office/drawing/2014/main" id="{68F214B7-FAE4-4B00-A1E9-CF0ED539ED8F}"/>
              </a:ext>
            </a:extLst>
          </p:cNvPr>
          <p:cNvCxnSpPr/>
          <p:nvPr/>
        </p:nvCxnSpPr>
        <p:spPr>
          <a:xfrm>
            <a:off x="4724400" y="3886200"/>
            <a:ext cx="0" cy="685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43014" name="Object 3">
            <a:extLst>
              <a:ext uri="{FF2B5EF4-FFF2-40B4-BE49-F238E27FC236}">
                <a16:creationId xmlns="" xmlns:a16="http://schemas.microsoft.com/office/drawing/2014/main" id="{AF2C8B2B-32D5-487B-B608-FA954979ACA1}"/>
              </a:ext>
            </a:extLst>
          </p:cNvPr>
          <p:cNvGraphicFramePr>
            <a:graphicFrameLocks noChangeAspect="1"/>
          </p:cNvGraphicFramePr>
          <p:nvPr>
            <p:extLst>
              <p:ext uri="{D42A27DB-BD31-4B8C-83A1-F6EECF244321}">
                <p14:modId xmlns:p14="http://schemas.microsoft.com/office/powerpoint/2010/main" val="2092767422"/>
              </p:ext>
            </p:extLst>
          </p:nvPr>
        </p:nvGraphicFramePr>
        <p:xfrm>
          <a:off x="6629399" y="1677073"/>
          <a:ext cx="5075903" cy="5180927"/>
        </p:xfrm>
        <a:graphic>
          <a:graphicData uri="http://schemas.openxmlformats.org/presentationml/2006/ole">
            <mc:AlternateContent xmlns:mc="http://schemas.openxmlformats.org/markup-compatibility/2006">
              <mc:Choice xmlns:v="urn:schemas-microsoft-com:vml" Requires="v">
                <p:oleObj spid="_x0000_s9236" name="Microsoft Graph Chart" r:id="rId5" imgW="8782082" imgH="4114800" progId="MSGraph.Chart.8">
                  <p:embed followColorScheme="full"/>
                </p:oleObj>
              </mc:Choice>
              <mc:Fallback>
                <p:oleObj name="Microsoft Graph Chart" r:id="rId5" imgW="8782082" imgH="4114800" progId="MSGraph.Chart.8">
                  <p:embed followColorScheme="full"/>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399" y="1677073"/>
                        <a:ext cx="5075903" cy="5180927"/>
                      </a:xfrm>
                      <a:prstGeom prst="rect">
                        <a:avLst/>
                      </a:prstGeom>
                      <a:noFill/>
                      <a:ln>
                        <a:noFill/>
                      </a:ln>
                    </p:spPr>
                  </p:pic>
                </p:oleObj>
              </mc:Fallback>
            </mc:AlternateContent>
          </a:graphicData>
        </a:graphic>
      </p:graphicFrame>
      <p:sp>
        <p:nvSpPr>
          <p:cNvPr id="43015" name="TextBox 1">
            <a:extLst>
              <a:ext uri="{FF2B5EF4-FFF2-40B4-BE49-F238E27FC236}">
                <a16:creationId xmlns="" xmlns:a16="http://schemas.microsoft.com/office/drawing/2014/main" id="{FEDABECD-3038-4F6E-BA7E-884E7BFB9D44}"/>
              </a:ext>
            </a:extLst>
          </p:cNvPr>
          <p:cNvSpPr txBox="1">
            <a:spLocks noChangeArrowheads="1"/>
          </p:cNvSpPr>
          <p:nvPr/>
        </p:nvSpPr>
        <p:spPr bwMode="auto">
          <a:xfrm>
            <a:off x="6858000" y="997974"/>
            <a:ext cx="3733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b="1" dirty="0"/>
              <a:t>HIV prevalence in Haiti </a:t>
            </a:r>
          </a:p>
        </p:txBody>
      </p:sp>
      <p:sp>
        <p:nvSpPr>
          <p:cNvPr id="43016" name="TextBox 2">
            <a:extLst>
              <a:ext uri="{FF2B5EF4-FFF2-40B4-BE49-F238E27FC236}">
                <a16:creationId xmlns="" xmlns:a16="http://schemas.microsoft.com/office/drawing/2014/main" id="{34718BAB-D196-4955-961A-B113409CF0AD}"/>
              </a:ext>
            </a:extLst>
          </p:cNvPr>
          <p:cNvSpPr txBox="1">
            <a:spLocks noChangeArrowheads="1"/>
          </p:cNvSpPr>
          <p:nvPr/>
        </p:nvSpPr>
        <p:spPr bwMode="auto">
          <a:xfrm>
            <a:off x="514900" y="0"/>
            <a:ext cx="7467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4000" dirty="0" smtClean="0">
                <a:solidFill>
                  <a:srgbClr val="FF0000"/>
                </a:solidFill>
              </a:rPr>
              <a:t>HAART national scale-up </a:t>
            </a:r>
            <a:endParaRPr lang="en-US" altLang="en-US" sz="4000" dirty="0">
              <a:solidFill>
                <a:srgbClr val="FF0000"/>
              </a:solidFill>
            </a:endParaRPr>
          </a:p>
        </p:txBody>
      </p:sp>
    </p:spTree>
    <p:extLst>
      <p:ext uri="{BB962C8B-B14F-4D97-AF65-F5344CB8AC3E}">
        <p14:creationId xmlns:p14="http://schemas.microsoft.com/office/powerpoint/2010/main" val="3493628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Content Placeholder 4" descr="DSCN149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3881434"/>
            <a:ext cx="2514600" cy="2244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4" descr="DSCN144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05800" y="3886198"/>
            <a:ext cx="3886200" cy="2239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TextBox 5"/>
          <p:cNvSpPr txBox="1">
            <a:spLocks noChangeArrowheads="1"/>
          </p:cNvSpPr>
          <p:nvPr/>
        </p:nvSpPr>
        <p:spPr bwMode="auto">
          <a:xfrm>
            <a:off x="2590800" y="6472238"/>
            <a:ext cx="3810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a:t>			</a:t>
            </a:r>
            <a:endParaRPr lang="fr-FR" altLang="en-US"/>
          </a:p>
        </p:txBody>
      </p:sp>
      <p:pic>
        <p:nvPicPr>
          <p:cNvPr id="4710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654" y="3828493"/>
            <a:ext cx="5693546" cy="2297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Content Placeholder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597933"/>
            <a:ext cx="5562600" cy="3288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TextBox 13"/>
          <p:cNvSpPr txBox="1">
            <a:spLocks noChangeArrowheads="1"/>
          </p:cNvSpPr>
          <p:nvPr/>
        </p:nvSpPr>
        <p:spPr bwMode="auto">
          <a:xfrm>
            <a:off x="97655" y="0"/>
            <a:ext cx="6531745" cy="369332"/>
          </a:xfrm>
          <a:prstGeom prst="rect">
            <a:avLst/>
          </a:prstGeom>
          <a:noFill/>
          <a:ln w="9525">
            <a:noFill/>
            <a:miter lim="800000"/>
            <a:headEnd/>
            <a:tailEnd/>
          </a:ln>
        </p:spPr>
        <p:txBody>
          <a:bodyPr wrap="square">
            <a:spAutoFit/>
          </a:bodyPr>
          <a:lstStyle/>
          <a:p>
            <a:pPr>
              <a:defRPr/>
            </a:pPr>
            <a:r>
              <a:rPr lang="en-US" b="1" dirty="0">
                <a:effectLst>
                  <a:outerShdw blurRad="38100" dist="38100" dir="2700000" algn="tl">
                    <a:srgbClr val="000000">
                      <a:alpha val="43137"/>
                    </a:srgbClr>
                  </a:outerShdw>
                </a:effectLst>
              </a:rPr>
              <a:t>    Patients actively followed on ART </a:t>
            </a:r>
            <a:r>
              <a:rPr lang="en-US" b="1" dirty="0" smtClean="0">
                <a:effectLst>
                  <a:outerShdw blurRad="38100" dist="38100" dir="2700000" algn="tl">
                    <a:srgbClr val="000000">
                      <a:alpha val="43137"/>
                    </a:srgbClr>
                  </a:outerShdw>
                </a:effectLst>
              </a:rPr>
              <a:t>before and after earthquake </a:t>
            </a:r>
            <a:endParaRPr lang="en-US" b="1" dirty="0">
              <a:effectLst>
                <a:outerShdw blurRad="38100" dist="38100" dir="2700000" algn="tl">
                  <a:srgbClr val="000000">
                    <a:alpha val="43137"/>
                  </a:srgbClr>
                </a:outerShdw>
              </a:effectLst>
            </a:endParaRPr>
          </a:p>
        </p:txBody>
      </p:sp>
      <p:sp>
        <p:nvSpPr>
          <p:cNvPr id="22537" name="TextBox 14"/>
          <p:cNvSpPr txBox="1">
            <a:spLocks noChangeArrowheads="1"/>
          </p:cNvSpPr>
          <p:nvPr/>
        </p:nvSpPr>
        <p:spPr bwMode="auto">
          <a:xfrm>
            <a:off x="7039992" y="0"/>
            <a:ext cx="5069150" cy="369332"/>
          </a:xfrm>
          <a:prstGeom prst="rect">
            <a:avLst/>
          </a:prstGeom>
          <a:noFill/>
          <a:ln w="9525">
            <a:noFill/>
            <a:miter lim="800000"/>
            <a:headEnd/>
            <a:tailEnd/>
          </a:ln>
        </p:spPr>
        <p:txBody>
          <a:bodyPr wrap="square">
            <a:spAutoFit/>
          </a:bodyPr>
          <a:lstStyle/>
          <a:p>
            <a:pPr>
              <a:defRPr/>
            </a:pPr>
            <a:r>
              <a:rPr lang="en-US" b="1" dirty="0" smtClean="0">
                <a:effectLst>
                  <a:outerShdw blurRad="38100" dist="38100" dir="2700000" algn="tl">
                    <a:srgbClr val="000000">
                      <a:alpha val="43137"/>
                    </a:srgbClr>
                  </a:outerShdw>
                </a:effectLst>
              </a:rPr>
              <a:t>               Retention </a:t>
            </a:r>
            <a:r>
              <a:rPr lang="en-US" b="1" dirty="0">
                <a:effectLst>
                  <a:outerShdw blurRad="38100" dist="38100" dir="2700000" algn="tl">
                    <a:srgbClr val="000000">
                      <a:alpha val="43137"/>
                    </a:srgbClr>
                  </a:outerShdw>
                </a:effectLst>
              </a:rPr>
              <a:t>in </a:t>
            </a:r>
            <a:r>
              <a:rPr lang="en-US" b="1" dirty="0" smtClean="0">
                <a:effectLst>
                  <a:outerShdw blurRad="38100" dist="38100" dir="2700000" algn="tl">
                    <a:srgbClr val="000000">
                      <a:alpha val="43137"/>
                    </a:srgbClr>
                  </a:outerShdw>
                </a:effectLst>
              </a:rPr>
              <a:t>care post earthquake</a:t>
            </a:r>
            <a:endParaRPr lang="en-US" b="1" dirty="0">
              <a:effectLst>
                <a:outerShdw blurRad="38100" dist="38100" dir="2700000" algn="tl">
                  <a:srgbClr val="000000">
                    <a:alpha val="43137"/>
                  </a:srgbClr>
                </a:outerShdw>
              </a:effectLst>
            </a:endParaRPr>
          </a:p>
        </p:txBody>
      </p:sp>
      <p:sp>
        <p:nvSpPr>
          <p:cNvPr id="47113" name="TextBox 9"/>
          <p:cNvSpPr txBox="1">
            <a:spLocks noChangeArrowheads="1"/>
          </p:cNvSpPr>
          <p:nvPr/>
        </p:nvSpPr>
        <p:spPr bwMode="auto">
          <a:xfrm>
            <a:off x="1231775" y="6121903"/>
            <a:ext cx="3352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dirty="0"/>
              <a:t>Outdoor Clinic</a:t>
            </a:r>
          </a:p>
        </p:txBody>
      </p:sp>
      <p:sp>
        <p:nvSpPr>
          <p:cNvPr id="47114" name="TextBox 10"/>
          <p:cNvSpPr txBox="1">
            <a:spLocks noChangeArrowheads="1"/>
          </p:cNvSpPr>
          <p:nvPr/>
        </p:nvSpPr>
        <p:spPr bwMode="auto">
          <a:xfrm>
            <a:off x="8007658" y="6201790"/>
            <a:ext cx="393280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dirty="0"/>
              <a:t>Outdoor Pharmacy</a:t>
            </a:r>
          </a:p>
        </p:txBody>
      </p:sp>
      <p:graphicFrame>
        <p:nvGraphicFramePr>
          <p:cNvPr id="12" name="Chart 11"/>
          <p:cNvGraphicFramePr>
            <a:graphicFrameLocks/>
          </p:cNvGraphicFramePr>
          <p:nvPr>
            <p:extLst>
              <p:ext uri="{D42A27DB-BD31-4B8C-83A1-F6EECF244321}">
                <p14:modId xmlns:p14="http://schemas.microsoft.com/office/powerpoint/2010/main" val="2972665436"/>
              </p:ext>
            </p:extLst>
          </p:nvPr>
        </p:nvGraphicFramePr>
        <p:xfrm>
          <a:off x="97655" y="647491"/>
          <a:ext cx="6226946" cy="3154532"/>
        </p:xfrm>
        <a:graphic>
          <a:graphicData uri="http://schemas.openxmlformats.org/drawingml/2006/chart">
            <c:chart xmlns:c="http://schemas.openxmlformats.org/drawingml/2006/chart" xmlns:r="http://schemas.openxmlformats.org/officeDocument/2006/relationships" r:id="rId7"/>
          </a:graphicData>
        </a:graphic>
      </p:graphicFrame>
      <p:cxnSp>
        <p:nvCxnSpPr>
          <p:cNvPr id="3" name="Straight Arrow Connector 2"/>
          <p:cNvCxnSpPr/>
          <p:nvPr/>
        </p:nvCxnSpPr>
        <p:spPr>
          <a:xfrm>
            <a:off x="5202315" y="369332"/>
            <a:ext cx="0" cy="117538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Up Arrow 10"/>
          <p:cNvSpPr/>
          <p:nvPr/>
        </p:nvSpPr>
        <p:spPr>
          <a:xfrm>
            <a:off x="5042517" y="3481845"/>
            <a:ext cx="484632" cy="181248"/>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7085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9432FE25-A3EA-490A-856E-626C1CE4A73B}"/>
              </a:ext>
            </a:extLst>
          </p:cNvPr>
          <p:cNvSpPr txBox="1">
            <a:spLocks noChangeArrowheads="1"/>
          </p:cNvSpPr>
          <p:nvPr/>
        </p:nvSpPr>
        <p:spPr bwMode="auto">
          <a:xfrm>
            <a:off x="6267450" y="5269762"/>
            <a:ext cx="2800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t>        </a:t>
            </a:r>
          </a:p>
        </p:txBody>
      </p:sp>
      <p:sp>
        <p:nvSpPr>
          <p:cNvPr id="8" name="TextBox 8">
            <a:extLst>
              <a:ext uri="{FF2B5EF4-FFF2-40B4-BE49-F238E27FC236}">
                <a16:creationId xmlns="" xmlns:a16="http://schemas.microsoft.com/office/drawing/2014/main" id="{E20A9A13-5836-4F7D-955D-2352D8D66540}"/>
              </a:ext>
            </a:extLst>
          </p:cNvPr>
          <p:cNvSpPr txBox="1">
            <a:spLocks noChangeArrowheads="1"/>
          </p:cNvSpPr>
          <p:nvPr/>
        </p:nvSpPr>
        <p:spPr bwMode="auto">
          <a:xfrm>
            <a:off x="6553200" y="1085850"/>
            <a:ext cx="28003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t>	</a:t>
            </a:r>
            <a:endParaRPr lang="en-US" altLang="en-US" sz="1800" b="1"/>
          </a:p>
          <a:p>
            <a:pPr>
              <a:spcBef>
                <a:spcPct val="0"/>
              </a:spcBef>
              <a:buFontTx/>
              <a:buNone/>
            </a:pPr>
            <a:endParaRPr lang="en-US" altLang="en-US" sz="1800"/>
          </a:p>
        </p:txBody>
      </p:sp>
      <p:sp>
        <p:nvSpPr>
          <p:cNvPr id="9" name="TextBox 7">
            <a:extLst>
              <a:ext uri="{FF2B5EF4-FFF2-40B4-BE49-F238E27FC236}">
                <a16:creationId xmlns="" xmlns:a16="http://schemas.microsoft.com/office/drawing/2014/main" id="{018E8C7D-5AF6-4FF8-9133-9250EDE6599A}"/>
              </a:ext>
            </a:extLst>
          </p:cNvPr>
          <p:cNvSpPr txBox="1">
            <a:spLocks noChangeArrowheads="1"/>
          </p:cNvSpPr>
          <p:nvPr/>
        </p:nvSpPr>
        <p:spPr bwMode="auto">
          <a:xfrm>
            <a:off x="3695700" y="857250"/>
            <a:ext cx="3543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a:t>	</a:t>
            </a:r>
          </a:p>
        </p:txBody>
      </p:sp>
      <p:pic>
        <p:nvPicPr>
          <p:cNvPr id="10" name="Picture 6" descr="Picture 046">
            <a:extLst>
              <a:ext uri="{FF2B5EF4-FFF2-40B4-BE49-F238E27FC236}">
                <a16:creationId xmlns="" xmlns:a16="http://schemas.microsoft.com/office/drawing/2014/main" id="{FC666965-6895-4697-B534-AD2F461188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214229"/>
            <a:ext cx="4664364" cy="4600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2">
            <a:extLst>
              <a:ext uri="{FF2B5EF4-FFF2-40B4-BE49-F238E27FC236}">
                <a16:creationId xmlns="" xmlns:a16="http://schemas.microsoft.com/office/drawing/2014/main" id="{3D2A759C-EC1F-424B-8178-B236B063AB8D}"/>
              </a:ext>
            </a:extLst>
          </p:cNvPr>
          <p:cNvSpPr>
            <a:spLocks noChangeArrowheads="1"/>
          </p:cNvSpPr>
          <p:nvPr/>
        </p:nvSpPr>
        <p:spPr bwMode="auto">
          <a:xfrm>
            <a:off x="0" y="152400"/>
            <a:ext cx="12192000"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ts val="0"/>
              </a:spcBef>
              <a:buFontTx/>
              <a:buNone/>
            </a:pPr>
            <a:r>
              <a:rPr lang="en-US" altLang="en-US" sz="1800" b="1" dirty="0"/>
              <a:t>   </a:t>
            </a:r>
            <a:r>
              <a:rPr lang="en-US" altLang="en-US" sz="3600" dirty="0">
                <a:solidFill>
                  <a:srgbClr val="FF0000"/>
                </a:solidFill>
              </a:rPr>
              <a:t>GHESKIO MDRTB/ HIV/TB Hospital </a:t>
            </a:r>
          </a:p>
          <a:p>
            <a:pPr algn="ctr">
              <a:spcBef>
                <a:spcPts val="0"/>
              </a:spcBef>
              <a:buFontTx/>
              <a:buNone/>
            </a:pPr>
            <a:r>
              <a:rPr lang="en-US" altLang="en-US" sz="2700" dirty="0">
                <a:solidFill>
                  <a:srgbClr val="FF0000"/>
                </a:solidFill>
              </a:rPr>
              <a:t>before  and after  quake </a:t>
            </a:r>
          </a:p>
        </p:txBody>
      </p:sp>
      <p:pic>
        <p:nvPicPr>
          <p:cNvPr id="12" name="Picture 3" descr="DSC05223">
            <a:extLst>
              <a:ext uri="{FF2B5EF4-FFF2-40B4-BE49-F238E27FC236}">
                <a16:creationId xmlns="" xmlns:a16="http://schemas.microsoft.com/office/drawing/2014/main" id="{2AC1F7FA-7856-4F54-9128-1454C429C4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4562" y="1214229"/>
            <a:ext cx="3061766" cy="4600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
            <a:extLst>
              <a:ext uri="{FF2B5EF4-FFF2-40B4-BE49-F238E27FC236}">
                <a16:creationId xmlns="" xmlns:a16="http://schemas.microsoft.com/office/drawing/2014/main" id="{3750C5DC-A4A8-4DEC-9CCC-CEF21BFB3734}"/>
              </a:ext>
            </a:extLst>
          </p:cNvPr>
          <p:cNvSpPr txBox="1">
            <a:spLocks noChangeArrowheads="1"/>
          </p:cNvSpPr>
          <p:nvPr/>
        </p:nvSpPr>
        <p:spPr bwMode="auto">
          <a:xfrm>
            <a:off x="1850861" y="5788195"/>
            <a:ext cx="116335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dirty="0"/>
              <a:t>The GHESKIO TB hospital housed 80 patients including 23 with MDRTB. 5 patients </a:t>
            </a:r>
            <a:r>
              <a:rPr lang="en-US" altLang="en-US" sz="1800" dirty="0" smtClean="0"/>
              <a:t>died</a:t>
            </a:r>
            <a:endParaRPr lang="en-US" altLang="en-US" sz="1800" dirty="0"/>
          </a:p>
        </p:txBody>
      </p:sp>
      <p:pic>
        <p:nvPicPr>
          <p:cNvPr id="14" name="Picture 1">
            <a:extLst>
              <a:ext uri="{FF2B5EF4-FFF2-40B4-BE49-F238E27FC236}">
                <a16:creationId xmlns="" xmlns:a16="http://schemas.microsoft.com/office/drawing/2014/main" id="{0F6D787D-E86D-40AE-B281-90039D173C6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46473" y="1214229"/>
            <a:ext cx="3713018" cy="4600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83863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 xmlns:a16="http://schemas.microsoft.com/office/drawing/2014/main" id="{6A40B2CC-BE95-4529-B49A-F03ADB3783E4}"/>
              </a:ext>
            </a:extLst>
          </p:cNvPr>
          <p:cNvSpPr>
            <a:spLocks noGrp="1"/>
          </p:cNvSpPr>
          <p:nvPr>
            <p:ph type="title"/>
          </p:nvPr>
        </p:nvSpPr>
        <p:spPr>
          <a:xfrm>
            <a:off x="1981200" y="-304800"/>
            <a:ext cx="8229600" cy="1143000"/>
          </a:xfrm>
        </p:spPr>
        <p:txBody>
          <a:bodyPr/>
          <a:lstStyle/>
          <a:p>
            <a:pPr eaLnBrk="1" hangingPunct="1"/>
            <a:r>
              <a:rPr lang="en-US" altLang="en-US" b="0" dirty="0">
                <a:solidFill>
                  <a:srgbClr val="FF0000"/>
                </a:solidFill>
              </a:rPr>
              <a:t>MDRTB Ludwig Pavilion </a:t>
            </a:r>
          </a:p>
        </p:txBody>
      </p:sp>
      <p:pic>
        <p:nvPicPr>
          <p:cNvPr id="78851" name="Picture 2" descr="C:\Users\Jwpape\AppData\Local\Microsoft\Windows\Temporary Internet Files\Content.Outlook\W8MY82Y7\DSC_0529.JPG">
            <a:extLst>
              <a:ext uri="{FF2B5EF4-FFF2-40B4-BE49-F238E27FC236}">
                <a16:creationId xmlns="" xmlns:a16="http://schemas.microsoft.com/office/drawing/2014/main" id="{5819E6D8-08C0-487A-91D8-D76776E258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935" y="2773680"/>
            <a:ext cx="1101213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2" name="Picture 2" descr="C:\Users\Jwpape\AppData\Local\Microsoft\Windows\Temporary Internet Files\Content.Outlook\W8MY82Y7\DSC_0517.JPG">
            <a:extLst>
              <a:ext uri="{FF2B5EF4-FFF2-40B4-BE49-F238E27FC236}">
                <a16:creationId xmlns="" xmlns:a16="http://schemas.microsoft.com/office/drawing/2014/main" id="{A3F489BC-EC23-46DF-B053-920D6ED2609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89935" y="685800"/>
            <a:ext cx="11012130" cy="2667000"/>
          </a:xfrm>
          <a:noFill/>
        </p:spPr>
      </p:pic>
    </p:spTree>
    <p:extLst>
      <p:ext uri="{BB962C8B-B14F-4D97-AF65-F5344CB8AC3E}">
        <p14:creationId xmlns:p14="http://schemas.microsoft.com/office/powerpoint/2010/main" val="24338453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 xmlns:a16="http://schemas.microsoft.com/office/drawing/2014/main" id="{D8AFA661-0BFC-4898-800D-10B377CB4909}"/>
              </a:ext>
            </a:extLst>
          </p:cNvPr>
          <p:cNvGraphicFramePr>
            <a:graphicFrameLocks/>
          </p:cNvGraphicFramePr>
          <p:nvPr>
            <p:extLst>
              <p:ext uri="{D42A27DB-BD31-4B8C-83A1-F6EECF244321}">
                <p14:modId xmlns:p14="http://schemas.microsoft.com/office/powerpoint/2010/main" val="1852728872"/>
              </p:ext>
            </p:extLst>
          </p:nvPr>
        </p:nvGraphicFramePr>
        <p:xfrm>
          <a:off x="563387" y="425692"/>
          <a:ext cx="11518491" cy="5677592"/>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Straight Arrow Connector 2">
            <a:extLst>
              <a:ext uri="{FF2B5EF4-FFF2-40B4-BE49-F238E27FC236}">
                <a16:creationId xmlns="" xmlns:a16="http://schemas.microsoft.com/office/drawing/2014/main" id="{5E15A1B0-69D7-42B6-B49C-535ABE148C1C}"/>
              </a:ext>
            </a:extLst>
          </p:cNvPr>
          <p:cNvCxnSpPr>
            <a:cxnSpLocks/>
          </p:cNvCxnSpPr>
          <p:nvPr/>
        </p:nvCxnSpPr>
        <p:spPr>
          <a:xfrm>
            <a:off x="2786371" y="1490875"/>
            <a:ext cx="0" cy="2694397"/>
          </a:xfrm>
          <a:prstGeom prst="straightConnector1">
            <a:avLst/>
          </a:prstGeom>
          <a:ln w="952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83972" name="TextBox 1">
            <a:extLst>
              <a:ext uri="{FF2B5EF4-FFF2-40B4-BE49-F238E27FC236}">
                <a16:creationId xmlns="" xmlns:a16="http://schemas.microsoft.com/office/drawing/2014/main" id="{17572584-550E-4BFD-88A6-A56547E98DFA}"/>
              </a:ext>
            </a:extLst>
          </p:cNvPr>
          <p:cNvSpPr txBox="1">
            <a:spLocks noChangeArrowheads="1"/>
          </p:cNvSpPr>
          <p:nvPr/>
        </p:nvSpPr>
        <p:spPr bwMode="auto">
          <a:xfrm>
            <a:off x="1676400" y="152400"/>
            <a:ext cx="8686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dirty="0">
                <a:solidFill>
                  <a:srgbClr val="FF0000"/>
                </a:solidFill>
              </a:rPr>
              <a:t>GHESKIO TB CASES 2009-2018</a:t>
            </a:r>
          </a:p>
        </p:txBody>
      </p:sp>
      <p:sp>
        <p:nvSpPr>
          <p:cNvPr id="83973" name="TextBox 1">
            <a:extLst>
              <a:ext uri="{FF2B5EF4-FFF2-40B4-BE49-F238E27FC236}">
                <a16:creationId xmlns="" xmlns:a16="http://schemas.microsoft.com/office/drawing/2014/main" id="{7868E825-247C-425C-B492-8E6C09DC9A81}"/>
              </a:ext>
            </a:extLst>
          </p:cNvPr>
          <p:cNvSpPr txBox="1">
            <a:spLocks noChangeArrowheads="1"/>
          </p:cNvSpPr>
          <p:nvPr/>
        </p:nvSpPr>
        <p:spPr bwMode="auto">
          <a:xfrm>
            <a:off x="2819400" y="1600200"/>
            <a:ext cx="1752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t>336% increase in children </a:t>
            </a:r>
          </a:p>
        </p:txBody>
      </p:sp>
      <p:sp>
        <p:nvSpPr>
          <p:cNvPr id="2" name="TextBox 1"/>
          <p:cNvSpPr txBox="1"/>
          <p:nvPr/>
        </p:nvSpPr>
        <p:spPr>
          <a:xfrm>
            <a:off x="1463041" y="5637913"/>
            <a:ext cx="9551324" cy="307777"/>
          </a:xfrm>
          <a:prstGeom prst="rect">
            <a:avLst/>
          </a:prstGeom>
          <a:noFill/>
        </p:spPr>
        <p:txBody>
          <a:bodyPr wrap="square" rtlCol="0">
            <a:spAutoFit/>
          </a:bodyPr>
          <a:lstStyle/>
          <a:p>
            <a:r>
              <a:rPr lang="en-US" sz="1400" dirty="0">
                <a:latin typeface="New roman"/>
              </a:rPr>
              <a:t>Koenig S, et al </a:t>
            </a:r>
            <a:r>
              <a:rPr lang="en-US" sz="1400" u="sng" dirty="0">
                <a:latin typeface="New roman"/>
              </a:rPr>
              <a:t>Tuberculosis in the aftermath of the 2010 earthquake in Haiti</a:t>
            </a:r>
            <a:r>
              <a:rPr lang="en-US" sz="1400" dirty="0">
                <a:latin typeface="New roman"/>
              </a:rPr>
              <a:t>. </a:t>
            </a:r>
            <a:r>
              <a:rPr lang="en-US" sz="1400" b="1" i="1" dirty="0">
                <a:latin typeface="New roman"/>
              </a:rPr>
              <a:t>Bulletin of WHO </a:t>
            </a:r>
            <a:r>
              <a:rPr lang="en-US" sz="1400" b="1" dirty="0">
                <a:latin typeface="New roman"/>
              </a:rPr>
              <a:t>, </a:t>
            </a:r>
            <a:r>
              <a:rPr lang="en-US" sz="1400" b="1" dirty="0" smtClean="0">
                <a:latin typeface="New roman"/>
              </a:rPr>
              <a:t>2015</a:t>
            </a:r>
            <a:endParaRPr lang="en-US" dirty="0"/>
          </a:p>
        </p:txBody>
      </p:sp>
      <p:cxnSp>
        <p:nvCxnSpPr>
          <p:cNvPr id="7" name="Straight Arrow Connector 6">
            <a:extLst>
              <a:ext uri="{FF2B5EF4-FFF2-40B4-BE49-F238E27FC236}">
                <a16:creationId xmlns="" xmlns:a16="http://schemas.microsoft.com/office/drawing/2014/main" id="{BE02CDDF-A542-4591-A345-DD5210B36D1C}"/>
              </a:ext>
            </a:extLst>
          </p:cNvPr>
          <p:cNvCxnSpPr/>
          <p:nvPr/>
        </p:nvCxnSpPr>
        <p:spPr>
          <a:xfrm>
            <a:off x="1790291" y="1988649"/>
            <a:ext cx="0" cy="2393446"/>
          </a:xfrm>
          <a:prstGeom prst="straightConnector1">
            <a:avLst/>
          </a:prstGeom>
          <a:ln w="952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6905031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 xmlns:a16="http://schemas.microsoft.com/office/drawing/2014/main" id="{7D912F57-D752-4C2C-8F6E-5AF910BB9C61}"/>
              </a:ext>
            </a:extLst>
          </p:cNvPr>
          <p:cNvSpPr>
            <a:spLocks noGrp="1" noChangeArrowheads="1"/>
          </p:cNvSpPr>
          <p:nvPr>
            <p:ph type="title"/>
          </p:nvPr>
        </p:nvSpPr>
        <p:spPr>
          <a:xfrm>
            <a:off x="0" y="146179"/>
            <a:ext cx="12078929" cy="457200"/>
          </a:xfrm>
        </p:spPr>
        <p:txBody>
          <a:bodyPr>
            <a:noAutofit/>
          </a:bodyPr>
          <a:lstStyle/>
          <a:p>
            <a:pPr>
              <a:defRPr/>
            </a:pPr>
            <a:r>
              <a:rPr lang="en-US" b="0" dirty="0">
                <a:solidFill>
                  <a:srgbClr val="FF0000"/>
                </a:solidFill>
                <a:effectLst>
                  <a:outerShdw blurRad="38100" dist="38100" dir="2700000" algn="tl">
                    <a:srgbClr val="000000">
                      <a:alpha val="43137"/>
                    </a:srgbClr>
                  </a:outerShdw>
                </a:effectLst>
              </a:rPr>
              <a:t>Haiti: Country Profile</a:t>
            </a:r>
            <a:endParaRPr lang="en-US" b="0" dirty="0">
              <a:solidFill>
                <a:srgbClr val="FF0000"/>
              </a:solidFill>
              <a:effectLst>
                <a:outerShdw blurRad="38100" dist="38100" dir="2700000" algn="tl">
                  <a:srgbClr val="000000">
                    <a:alpha val="43137"/>
                  </a:srgbClr>
                </a:outerShdw>
              </a:effectLst>
              <a:latin typeface="+mn-lt"/>
            </a:endParaRPr>
          </a:p>
        </p:txBody>
      </p:sp>
      <p:pic>
        <p:nvPicPr>
          <p:cNvPr id="19460" name="Picture 4">
            <a:extLst>
              <a:ext uri="{FF2B5EF4-FFF2-40B4-BE49-F238E27FC236}">
                <a16:creationId xmlns="" xmlns:a16="http://schemas.microsoft.com/office/drawing/2014/main" id="{6DD419FC-6B90-4B83-A343-CD60F8DA4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158"/>
          <a:stretch>
            <a:fillRect/>
          </a:stretch>
        </p:blipFill>
        <p:spPr bwMode="auto">
          <a:xfrm>
            <a:off x="1524000" y="6781800"/>
            <a:ext cx="9144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3">
            <a:extLst>
              <a:ext uri="{FF2B5EF4-FFF2-40B4-BE49-F238E27FC236}">
                <a16:creationId xmlns="" xmlns:a16="http://schemas.microsoft.com/office/drawing/2014/main" id="{3B8FA7EC-5E9D-4347-8512-65246D95A222}"/>
              </a:ext>
            </a:extLst>
          </p:cNvPr>
          <p:cNvSpPr txBox="1">
            <a:spLocks noChangeArrowheads="1"/>
          </p:cNvSpPr>
          <p:nvPr/>
        </p:nvSpPr>
        <p:spPr bwMode="auto">
          <a:xfrm>
            <a:off x="693175" y="710532"/>
            <a:ext cx="1106129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914400" indent="-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Clr>
                <a:schemeClr val="accent2"/>
              </a:buClr>
              <a:buSzPct val="140000"/>
              <a:buFont typeface="Times New Roman" panose="02020603050405020304" pitchFamily="18" charset="0"/>
              <a:buChar char="•"/>
              <a:defRPr/>
            </a:pPr>
            <a:r>
              <a:rPr lang="en-US" altLang="en-US" sz="4000" dirty="0">
                <a:latin typeface="Times New Roman" panose="02020603050405020304" pitchFamily="18" charset="0"/>
              </a:rPr>
              <a:t>   Poorest country in the Western hemisphere</a:t>
            </a:r>
          </a:p>
          <a:p>
            <a:pPr lvl="1" eaLnBrk="1" hangingPunct="1">
              <a:spcBef>
                <a:spcPct val="0"/>
              </a:spcBef>
              <a:buClr>
                <a:schemeClr val="accent2"/>
              </a:buClr>
              <a:buSzPct val="180000"/>
              <a:buFont typeface="Times New Roman" panose="02020603050405020304" pitchFamily="18" charset="0"/>
              <a:buChar char="⁃"/>
              <a:defRPr/>
            </a:pPr>
            <a:r>
              <a:rPr lang="en-US" altLang="en-US" sz="3200" dirty="0">
                <a:latin typeface="Times New Roman" panose="02020603050405020304" pitchFamily="18" charset="0"/>
              </a:rPr>
              <a:t>GNP unchanged in last 30 years</a:t>
            </a:r>
          </a:p>
          <a:p>
            <a:pPr lvl="1" eaLnBrk="1" hangingPunct="1">
              <a:spcBef>
                <a:spcPct val="0"/>
              </a:spcBef>
              <a:buClr>
                <a:schemeClr val="accent2"/>
              </a:buClr>
              <a:buSzPct val="180000"/>
              <a:buFont typeface="Times New Roman" panose="02020603050405020304" pitchFamily="18" charset="0"/>
              <a:buChar char="⁃"/>
              <a:defRPr/>
            </a:pPr>
            <a:r>
              <a:rPr lang="en-US" altLang="en-US" sz="3200" dirty="0">
                <a:latin typeface="Times New Roman" panose="02020603050405020304" pitchFamily="18" charset="0"/>
              </a:rPr>
              <a:t>80% college graduates live abroad</a:t>
            </a:r>
            <a:r>
              <a:rPr lang="en-US" altLang="en-US" sz="3600" dirty="0">
                <a:latin typeface="Times New Roman" panose="02020603050405020304" pitchFamily="18" charset="0"/>
              </a:rPr>
              <a:t>. </a:t>
            </a:r>
          </a:p>
          <a:p>
            <a:pPr marL="571500" indent="-571500" eaLnBrk="1" hangingPunct="1">
              <a:spcBef>
                <a:spcPct val="0"/>
              </a:spcBef>
              <a:buClr>
                <a:schemeClr val="accent2"/>
              </a:buClr>
              <a:buSzPct val="140000"/>
              <a:buFont typeface="Times New Roman" panose="02020603050405020304" pitchFamily="18" charset="0"/>
              <a:buChar char="•"/>
              <a:defRPr/>
            </a:pPr>
            <a:r>
              <a:rPr lang="en-US" altLang="en-US" sz="4000" dirty="0">
                <a:latin typeface="Times New Roman" panose="02020603050405020304" pitchFamily="18" charset="0"/>
              </a:rPr>
              <a:t>Among  most environmentally fragile countries</a:t>
            </a:r>
          </a:p>
          <a:p>
            <a:pPr lvl="1" eaLnBrk="1" hangingPunct="1">
              <a:spcBef>
                <a:spcPct val="0"/>
              </a:spcBef>
              <a:buClr>
                <a:schemeClr val="accent2"/>
              </a:buClr>
              <a:buSzPct val="180000"/>
              <a:buFont typeface="Times New Roman" panose="02020603050405020304" pitchFamily="18" charset="0"/>
              <a:buChar char="⁃"/>
              <a:defRPr/>
            </a:pPr>
            <a:r>
              <a:rPr lang="en-US" altLang="en-US" sz="3200" dirty="0">
                <a:latin typeface="Times New Roman" panose="02020603050405020304" pitchFamily="18" charset="0"/>
              </a:rPr>
              <a:t>Hurricanes, earthquakes (2010)…</a:t>
            </a:r>
          </a:p>
          <a:p>
            <a:pPr lvl="1" eaLnBrk="1" hangingPunct="1">
              <a:spcBef>
                <a:spcPct val="0"/>
              </a:spcBef>
              <a:buClr>
                <a:schemeClr val="accent2"/>
              </a:buClr>
              <a:buSzPct val="180000"/>
              <a:buFont typeface="Times New Roman" panose="02020603050405020304" pitchFamily="18" charset="0"/>
              <a:buChar char="⁃"/>
              <a:defRPr/>
            </a:pPr>
            <a:r>
              <a:rPr lang="en-US" altLang="en-US" sz="3200" dirty="0">
                <a:latin typeface="Times New Roman" panose="02020603050405020304" pitchFamily="18" charset="0"/>
              </a:rPr>
              <a:t>Epidemics: AIDS (1982), cholera (2010)  </a:t>
            </a:r>
          </a:p>
          <a:p>
            <a:pPr eaLnBrk="1" hangingPunct="1">
              <a:spcBef>
                <a:spcPct val="0"/>
              </a:spcBef>
              <a:buClr>
                <a:schemeClr val="accent2"/>
              </a:buClr>
              <a:buSzPct val="140000"/>
              <a:buFont typeface="Times New Roman" panose="02020603050405020304" pitchFamily="18" charset="0"/>
              <a:buChar char="•"/>
              <a:defRPr/>
            </a:pPr>
            <a:r>
              <a:rPr lang="en-US" altLang="en-US" sz="4400" dirty="0">
                <a:latin typeface="Times New Roman" panose="02020603050405020304" pitchFamily="18" charset="0"/>
              </a:rPr>
              <a:t>   </a:t>
            </a:r>
            <a:r>
              <a:rPr lang="en-US" altLang="en-US" sz="4000" dirty="0">
                <a:latin typeface="Times New Roman" panose="02020603050405020304" pitchFamily="18" charset="0"/>
              </a:rPr>
              <a:t>Political instability: </a:t>
            </a:r>
          </a:p>
          <a:p>
            <a:pPr lvl="1" eaLnBrk="1" hangingPunct="1">
              <a:spcBef>
                <a:spcPct val="0"/>
              </a:spcBef>
              <a:buClr>
                <a:schemeClr val="accent2"/>
              </a:buClr>
              <a:buSzPct val="180000"/>
              <a:buFont typeface="Times New Roman" panose="02020603050405020304" pitchFamily="18" charset="0"/>
              <a:buChar char="⁃"/>
              <a:defRPr/>
            </a:pPr>
            <a:r>
              <a:rPr lang="en-US" altLang="en-US" sz="3200" dirty="0">
                <a:latin typeface="Times New Roman" panose="02020603050405020304" pitchFamily="18" charset="0"/>
              </a:rPr>
              <a:t>22 governments since 1986 , + 2 UN occupations</a:t>
            </a:r>
          </a:p>
          <a:p>
            <a:pPr lvl="1" eaLnBrk="1" hangingPunct="1">
              <a:spcBef>
                <a:spcPct val="0"/>
              </a:spcBef>
              <a:buClr>
                <a:schemeClr val="accent2"/>
              </a:buClr>
              <a:buSzPct val="180000"/>
              <a:buFont typeface="Times New Roman" panose="02020603050405020304" pitchFamily="18" charset="0"/>
              <a:buChar char="⁃"/>
              <a:defRPr/>
            </a:pPr>
            <a:r>
              <a:rPr lang="en-US" altLang="en-US" sz="3200" dirty="0">
                <a:latin typeface="Times New Roman" panose="02020603050405020304" pitchFamily="18" charset="0"/>
              </a:rPr>
              <a:t>2018, 2019: huge protests against government corruption</a:t>
            </a:r>
          </a:p>
        </p:txBody>
      </p:sp>
    </p:spTree>
    <p:extLst>
      <p:ext uri="{BB962C8B-B14F-4D97-AF65-F5344CB8AC3E}">
        <p14:creationId xmlns:p14="http://schemas.microsoft.com/office/powerpoint/2010/main" val="4243708439"/>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Photo4">
            <a:extLst>
              <a:ext uri="{FF2B5EF4-FFF2-40B4-BE49-F238E27FC236}">
                <a16:creationId xmlns="" xmlns:a16="http://schemas.microsoft.com/office/drawing/2014/main" id="{31EE02BD-0133-483C-971C-819488BAAB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440" y="914400"/>
            <a:ext cx="4440186"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 Box 3">
            <a:extLst>
              <a:ext uri="{FF2B5EF4-FFF2-40B4-BE49-F238E27FC236}">
                <a16:creationId xmlns="" xmlns:a16="http://schemas.microsoft.com/office/drawing/2014/main" id="{6E0CE81F-57F0-4AD2-97DA-4C956EB5F4EC}"/>
              </a:ext>
            </a:extLst>
          </p:cNvPr>
          <p:cNvSpPr txBox="1">
            <a:spLocks noChangeArrowheads="1"/>
          </p:cNvSpPr>
          <p:nvPr/>
        </p:nvSpPr>
        <p:spPr bwMode="auto">
          <a:xfrm>
            <a:off x="4341813" y="1085850"/>
            <a:ext cx="138112" cy="300038"/>
          </a:xfrm>
          <a:prstGeom prst="rect">
            <a:avLst/>
          </a:prstGeom>
          <a:noFill/>
          <a:ln w="9525">
            <a:noFill/>
            <a:miter lim="800000"/>
            <a:headEnd/>
            <a:tailEnd/>
          </a:ln>
        </p:spPr>
        <p:txBody>
          <a:bodyPr>
            <a:spAutoFit/>
          </a:bodyPr>
          <a:lstStyle/>
          <a:p>
            <a:pPr>
              <a:spcBef>
                <a:spcPct val="50000"/>
              </a:spcBef>
              <a:defRPr/>
            </a:pPr>
            <a:endParaRPr lang="fr-FR" sz="1350"/>
          </a:p>
        </p:txBody>
      </p:sp>
      <p:sp>
        <p:nvSpPr>
          <p:cNvPr id="285700" name="Text Box 4">
            <a:extLst>
              <a:ext uri="{FF2B5EF4-FFF2-40B4-BE49-F238E27FC236}">
                <a16:creationId xmlns="" xmlns:a16="http://schemas.microsoft.com/office/drawing/2014/main" id="{869A46A1-A76A-437D-8942-C7E7E47D9D4A}"/>
              </a:ext>
            </a:extLst>
          </p:cNvPr>
          <p:cNvSpPr txBox="1">
            <a:spLocks noChangeArrowheads="1"/>
          </p:cNvSpPr>
          <p:nvPr/>
        </p:nvSpPr>
        <p:spPr bwMode="auto">
          <a:xfrm>
            <a:off x="-103239" y="-76200"/>
            <a:ext cx="12295239" cy="492443"/>
          </a:xfrm>
          <a:prstGeom prst="rect">
            <a:avLst/>
          </a:prstGeom>
          <a:noFill/>
          <a:ln w="9525">
            <a:noFill/>
            <a:miter lim="800000"/>
            <a:headEnd/>
            <a:tailEnd/>
          </a:ln>
          <a:effectLst/>
        </p:spPr>
        <p:txBody>
          <a:bodyPr wrap="square">
            <a:spAutoFit/>
          </a:bodyPr>
          <a:lstStyle/>
          <a:p>
            <a:pPr>
              <a:spcBef>
                <a:spcPct val="50000"/>
              </a:spcBef>
              <a:defRPr/>
            </a:pPr>
            <a:r>
              <a:rPr lang="en-US" sz="2600" dirty="0">
                <a:solidFill>
                  <a:srgbClr val="FF0000"/>
                </a:solidFill>
                <a:effectLst>
                  <a:outerShdw blurRad="38100" dist="38100" dir="2700000" algn="tl">
                    <a:srgbClr val="C0C0C0"/>
                  </a:outerShdw>
                </a:effectLst>
                <a:latin typeface="Arial" charset="0"/>
              </a:rPr>
              <a:t>Early TB diagnosis at Voluntary Counseling and Testing Center (VCT) 2001-2007</a:t>
            </a:r>
            <a:endParaRPr lang="fr-FR" sz="2600" dirty="0">
              <a:solidFill>
                <a:srgbClr val="FF0000"/>
              </a:solidFill>
              <a:effectLst>
                <a:outerShdw blurRad="38100" dist="38100" dir="2700000" algn="tl">
                  <a:srgbClr val="C0C0C0"/>
                </a:outerShdw>
              </a:effectLst>
              <a:latin typeface="Arial" charset="0"/>
            </a:endParaRPr>
          </a:p>
        </p:txBody>
      </p:sp>
      <p:sp>
        <p:nvSpPr>
          <p:cNvPr id="2" name="Rectangle 1">
            <a:extLst>
              <a:ext uri="{FF2B5EF4-FFF2-40B4-BE49-F238E27FC236}">
                <a16:creationId xmlns="" xmlns:a16="http://schemas.microsoft.com/office/drawing/2014/main" id="{2EE97BD8-A194-45BB-910C-56293190BAEF}"/>
              </a:ext>
            </a:extLst>
          </p:cNvPr>
          <p:cNvSpPr/>
          <p:nvPr/>
        </p:nvSpPr>
        <p:spPr>
          <a:xfrm>
            <a:off x="1" y="4149435"/>
            <a:ext cx="12518966" cy="2185214"/>
          </a:xfrm>
          <a:prstGeom prst="rect">
            <a:avLst/>
          </a:prstGeom>
        </p:spPr>
        <p:txBody>
          <a:bodyPr wrap="square">
            <a:spAutoFit/>
          </a:bodyPr>
          <a:lstStyle/>
          <a:p>
            <a:pPr marL="257175" indent="-257175">
              <a:buFont typeface="Arial" panose="020B0604020202020204" pitchFamily="34" charset="0"/>
              <a:buChar char="•"/>
              <a:defRPr/>
            </a:pPr>
            <a:r>
              <a:rPr lang="en-US" sz="2000" dirty="0"/>
              <a:t>HIV testing services attract many persons specially TB patients</a:t>
            </a:r>
            <a:r>
              <a:rPr lang="en-US" sz="1400" dirty="0"/>
              <a:t>. </a:t>
            </a:r>
            <a:r>
              <a:rPr lang="en-US" sz="2000" dirty="0"/>
              <a:t> </a:t>
            </a:r>
          </a:p>
          <a:p>
            <a:pPr marL="257175" indent="-257175">
              <a:buFont typeface="Arial" panose="020B0604020202020204" pitchFamily="34" charset="0"/>
              <a:buChar char="•"/>
              <a:defRPr/>
            </a:pPr>
            <a:r>
              <a:rPr lang="en-US" sz="2000" dirty="0"/>
              <a:t>Unique opportunity to intervene in TB prevention and care: Patients with cough suspected of TB can be rapidly identified, removed from the crowded waiting room and screened  </a:t>
            </a:r>
            <a:r>
              <a:rPr lang="en-US" sz="2000" u="sng" dirty="0"/>
              <a:t>the same day </a:t>
            </a:r>
            <a:r>
              <a:rPr lang="en-US" sz="2000" dirty="0"/>
              <a:t>for active TB: </a:t>
            </a:r>
          </a:p>
          <a:p>
            <a:pPr marL="600075" lvl="1" indent="-257175">
              <a:buFont typeface="Arial" panose="020B0604020202020204" pitchFamily="34" charset="0"/>
              <a:buChar char="•"/>
              <a:defRPr/>
            </a:pPr>
            <a:r>
              <a:rPr lang="en-US" sz="2000" dirty="0"/>
              <a:t>HIV+ patients  without active TB  can be placed on IPT </a:t>
            </a:r>
            <a:r>
              <a:rPr lang="en-US" sz="2000" u="sng" dirty="0"/>
              <a:t>the same day</a:t>
            </a:r>
          </a:p>
          <a:p>
            <a:pPr marL="600075" lvl="1" indent="-257175">
              <a:buFont typeface="Arial" panose="020B0604020202020204" pitchFamily="34" charset="0"/>
              <a:buChar char="•"/>
              <a:defRPr/>
            </a:pPr>
            <a:r>
              <a:rPr lang="en-US" sz="2000" dirty="0"/>
              <a:t>HIV</a:t>
            </a:r>
            <a:r>
              <a:rPr lang="en-US" sz="2000" dirty="0" smtClean="0"/>
              <a:t>+/HIV-patients </a:t>
            </a:r>
            <a:r>
              <a:rPr lang="en-US" sz="2000" dirty="0"/>
              <a:t>with active TB are placed on </a:t>
            </a:r>
            <a:r>
              <a:rPr lang="en-US" sz="2000" u="sng" dirty="0"/>
              <a:t>same day treatment </a:t>
            </a:r>
            <a:r>
              <a:rPr lang="en-US" sz="2000" dirty="0"/>
              <a:t>to prevent ongoing transmission since 2002.</a:t>
            </a:r>
          </a:p>
          <a:p>
            <a:pPr>
              <a:defRPr/>
            </a:pPr>
            <a:endParaRPr lang="en-US" dirty="0"/>
          </a:p>
          <a:p>
            <a:pPr>
              <a:defRPr/>
            </a:pPr>
            <a:endParaRPr lang="en-US" i="1" dirty="0"/>
          </a:p>
        </p:txBody>
      </p:sp>
      <p:sp>
        <p:nvSpPr>
          <p:cNvPr id="88070" name="TextBox 2">
            <a:extLst>
              <a:ext uri="{FF2B5EF4-FFF2-40B4-BE49-F238E27FC236}">
                <a16:creationId xmlns="" xmlns:a16="http://schemas.microsoft.com/office/drawing/2014/main" id="{4875C6D8-23CD-4BA1-94C1-70320E07209F}"/>
              </a:ext>
            </a:extLst>
          </p:cNvPr>
          <p:cNvSpPr txBox="1">
            <a:spLocks noChangeArrowheads="1"/>
          </p:cNvSpPr>
          <p:nvPr/>
        </p:nvSpPr>
        <p:spPr bwMode="auto">
          <a:xfrm>
            <a:off x="4648200" y="5829996"/>
            <a:ext cx="3276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dirty="0">
                <a:latin typeface="New roman"/>
              </a:rPr>
              <a:t>Burgess et al. </a:t>
            </a:r>
            <a:r>
              <a:rPr lang="en-US" altLang="en-US" sz="1400" b="1" i="1" dirty="0">
                <a:latin typeface="New roman"/>
              </a:rPr>
              <a:t>AIDS </a:t>
            </a:r>
            <a:r>
              <a:rPr lang="en-US" altLang="en-US" sz="1400" dirty="0">
                <a:latin typeface="New roman"/>
              </a:rPr>
              <a:t>2001</a:t>
            </a:r>
          </a:p>
          <a:p>
            <a:pPr>
              <a:spcBef>
                <a:spcPct val="0"/>
              </a:spcBef>
              <a:buFontTx/>
              <a:buNone/>
            </a:pPr>
            <a:endParaRPr lang="en-US" altLang="en-US" sz="1800" dirty="0"/>
          </a:p>
        </p:txBody>
      </p:sp>
      <p:graphicFrame>
        <p:nvGraphicFramePr>
          <p:cNvPr id="8" name="Group 3">
            <a:extLst>
              <a:ext uri="{FF2B5EF4-FFF2-40B4-BE49-F238E27FC236}">
                <a16:creationId xmlns="" xmlns:a16="http://schemas.microsoft.com/office/drawing/2014/main" id="{E3ADE7A6-6969-4FF1-9A50-11E343C127FB}"/>
              </a:ext>
            </a:extLst>
          </p:cNvPr>
          <p:cNvGraphicFramePr>
            <a:graphicFrameLocks noGrp="1"/>
          </p:cNvGraphicFramePr>
          <p:nvPr>
            <p:extLst>
              <p:ext uri="{D42A27DB-BD31-4B8C-83A1-F6EECF244321}">
                <p14:modId xmlns:p14="http://schemas.microsoft.com/office/powerpoint/2010/main" val="62939956"/>
              </p:ext>
            </p:extLst>
          </p:nvPr>
        </p:nvGraphicFramePr>
        <p:xfrm>
          <a:off x="5410199" y="603581"/>
          <a:ext cx="6447504" cy="3187206"/>
        </p:xfrm>
        <a:graphic>
          <a:graphicData uri="http://schemas.openxmlformats.org/drawingml/2006/table">
            <a:tbl>
              <a:tblPr/>
              <a:tblGrid>
                <a:gridCol w="1611876">
                  <a:extLst>
                    <a:ext uri="{9D8B030D-6E8A-4147-A177-3AD203B41FA5}">
                      <a16:colId xmlns="" xmlns:a16="http://schemas.microsoft.com/office/drawing/2014/main" val="20000"/>
                    </a:ext>
                  </a:extLst>
                </a:gridCol>
                <a:gridCol w="1611876">
                  <a:extLst>
                    <a:ext uri="{9D8B030D-6E8A-4147-A177-3AD203B41FA5}">
                      <a16:colId xmlns="" xmlns:a16="http://schemas.microsoft.com/office/drawing/2014/main" val="20001"/>
                    </a:ext>
                  </a:extLst>
                </a:gridCol>
                <a:gridCol w="1611876">
                  <a:extLst>
                    <a:ext uri="{9D8B030D-6E8A-4147-A177-3AD203B41FA5}">
                      <a16:colId xmlns="" xmlns:a16="http://schemas.microsoft.com/office/drawing/2014/main" val="20002"/>
                    </a:ext>
                  </a:extLst>
                </a:gridCol>
                <a:gridCol w="1611876">
                  <a:extLst>
                    <a:ext uri="{9D8B030D-6E8A-4147-A177-3AD203B41FA5}">
                      <a16:colId xmlns="" xmlns:a16="http://schemas.microsoft.com/office/drawing/2014/main" val="20003"/>
                    </a:ext>
                  </a:extLst>
                </a:gridCol>
              </a:tblGrid>
              <a:tr h="687798">
                <a:tc>
                  <a:txBody>
                    <a:bodyPr/>
                    <a:lstStyle/>
                    <a:p>
                      <a:pPr marL="0" marR="0" lvl="0" indent="0" algn="ctr" defTabSz="914400" rtl="0" eaLnBrk="1" fontAlgn="base" latinLnBrk="0" hangingPunct="1">
                        <a:lnSpc>
                          <a:spcPct val="100000"/>
                        </a:lnSpc>
                        <a:spcBef>
                          <a:spcPct val="50000"/>
                        </a:spcBef>
                        <a:spcAft>
                          <a:spcPct val="0"/>
                        </a:spcAft>
                        <a:buClr>
                          <a:srgbClr val="CCFFFF"/>
                        </a:buClr>
                        <a:buSzTx/>
                        <a:buFontTx/>
                        <a:buNone/>
                        <a:tabLst/>
                      </a:pPr>
                      <a:r>
                        <a:rPr kumimoji="0" lang="en-US" sz="1600" b="0" i="0" u="none" strike="noStrike" cap="none" normalizeH="0" baseline="0" dirty="0">
                          <a:ln>
                            <a:noFill/>
                          </a:ln>
                          <a:solidFill>
                            <a:schemeClr val="tx1"/>
                          </a:solidFill>
                          <a:effectLst/>
                          <a:latin typeface="Tahoma" charset="0"/>
                        </a:rPr>
                        <a:t>YEAR</a:t>
                      </a:r>
                    </a:p>
                  </a:txBody>
                  <a:tcPr marL="68580" marR="68580" marT="34293" marB="342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
                          <a:srgbClr val="CCFFFF"/>
                        </a:buClr>
                        <a:buSzTx/>
                        <a:buFontTx/>
                        <a:buNone/>
                        <a:tabLst/>
                      </a:pPr>
                      <a:r>
                        <a:rPr kumimoji="0" lang="en-US" sz="1600" b="0" i="0" u="none" strike="noStrike" cap="none" normalizeH="0" baseline="0" dirty="0">
                          <a:ln>
                            <a:noFill/>
                          </a:ln>
                          <a:solidFill>
                            <a:schemeClr val="tx1"/>
                          </a:solidFill>
                          <a:effectLst/>
                          <a:latin typeface="Tahoma" charset="0"/>
                        </a:rPr>
                        <a:t>N Screened for HIV</a:t>
                      </a:r>
                    </a:p>
                  </a:txBody>
                  <a:tcPr marL="68580" marR="68580" marT="34293" marB="342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
                          <a:srgbClr val="CCFFFF"/>
                        </a:buClr>
                        <a:buSzTx/>
                        <a:buFontTx/>
                        <a:buNone/>
                        <a:tabLst/>
                      </a:pPr>
                      <a:r>
                        <a:rPr kumimoji="0" lang="en-US" sz="1600" b="0" i="0" u="none" strike="noStrike" cap="none" normalizeH="0" baseline="0">
                          <a:ln>
                            <a:noFill/>
                          </a:ln>
                          <a:solidFill>
                            <a:schemeClr val="tx1"/>
                          </a:solidFill>
                          <a:effectLst/>
                          <a:latin typeface="Tahoma" charset="0"/>
                        </a:rPr>
                        <a:t>N with Cough</a:t>
                      </a:r>
                    </a:p>
                  </a:txBody>
                  <a:tcPr marL="68580" marR="68580" marT="34293" marB="342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
                          <a:srgbClr val="CCFFFF"/>
                        </a:buClr>
                        <a:buSzTx/>
                        <a:buFontTx/>
                        <a:buNone/>
                        <a:tabLst/>
                      </a:pPr>
                      <a:r>
                        <a:rPr kumimoji="0" lang="en-US" sz="1600" b="0" i="0" u="none" strike="noStrike" cap="none" normalizeH="0" baseline="0">
                          <a:ln>
                            <a:noFill/>
                          </a:ln>
                          <a:solidFill>
                            <a:schemeClr val="tx1"/>
                          </a:solidFill>
                          <a:effectLst/>
                          <a:latin typeface="Tahoma" charset="0"/>
                        </a:rPr>
                        <a:t>N with TB</a:t>
                      </a:r>
                    </a:p>
                  </a:txBody>
                  <a:tcPr marL="68580" marR="68580" marT="34293" marB="342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297208">
                <a:tc>
                  <a:txBody>
                    <a:bodyPr/>
                    <a:lstStyle/>
                    <a:p>
                      <a:pPr marL="0" marR="0" lvl="0" indent="0" algn="ctr" defTabSz="914400" rtl="0" eaLnBrk="1" fontAlgn="base" latinLnBrk="0" hangingPunct="1">
                        <a:lnSpc>
                          <a:spcPct val="100000"/>
                        </a:lnSpc>
                        <a:spcBef>
                          <a:spcPct val="50000"/>
                        </a:spcBef>
                        <a:spcAft>
                          <a:spcPct val="0"/>
                        </a:spcAft>
                        <a:buClr>
                          <a:srgbClr val="CCFFFF"/>
                        </a:buClr>
                        <a:buSzTx/>
                        <a:buFontTx/>
                        <a:buNone/>
                        <a:tabLst/>
                      </a:pPr>
                      <a:r>
                        <a:rPr kumimoji="0" lang="en-US" sz="1600" b="0" i="0" u="none" strike="noStrike" cap="none" normalizeH="0" baseline="0" dirty="0">
                          <a:ln>
                            <a:noFill/>
                          </a:ln>
                          <a:solidFill>
                            <a:schemeClr val="tx1"/>
                          </a:solidFill>
                          <a:effectLst/>
                          <a:latin typeface="Tahoma" charset="0"/>
                        </a:rPr>
                        <a:t>2001</a:t>
                      </a:r>
                    </a:p>
                  </a:txBody>
                  <a:tcPr marL="68580" marR="68580" marT="34293" marB="342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
                          <a:srgbClr val="CCFFFF"/>
                        </a:buClr>
                        <a:buSzTx/>
                        <a:buFontTx/>
                        <a:buNone/>
                        <a:tabLst/>
                      </a:pPr>
                      <a:r>
                        <a:rPr kumimoji="0" lang="en-US" sz="1600" b="0" i="0" u="none" strike="noStrike" cap="none" normalizeH="0" baseline="0" dirty="0">
                          <a:ln>
                            <a:noFill/>
                          </a:ln>
                          <a:solidFill>
                            <a:schemeClr val="tx1"/>
                          </a:solidFill>
                          <a:effectLst/>
                          <a:latin typeface="Tahoma" charset="0"/>
                        </a:rPr>
                        <a:t>9,743</a:t>
                      </a:r>
                    </a:p>
                  </a:txBody>
                  <a:tcPr marL="68580" marR="68580" marT="34293" marB="342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
                          <a:srgbClr val="CCFFFF"/>
                        </a:buClr>
                        <a:buSzTx/>
                        <a:buFontTx/>
                        <a:buNone/>
                        <a:tabLst/>
                      </a:pPr>
                      <a:r>
                        <a:rPr kumimoji="0" lang="en-US" sz="1600" b="0" i="0" u="none" strike="noStrike" cap="none" normalizeH="0" baseline="0" dirty="0">
                          <a:ln>
                            <a:noFill/>
                          </a:ln>
                          <a:solidFill>
                            <a:schemeClr val="tx1"/>
                          </a:solidFill>
                          <a:effectLst/>
                          <a:latin typeface="Tahoma" charset="0"/>
                        </a:rPr>
                        <a:t>1,251</a:t>
                      </a:r>
                    </a:p>
                  </a:txBody>
                  <a:tcPr marL="68580" marR="68580" marT="34293" marB="342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
                          <a:srgbClr val="CCFFFF"/>
                        </a:buClr>
                        <a:buSzTx/>
                        <a:buFontTx/>
                        <a:buNone/>
                        <a:tabLst/>
                      </a:pPr>
                      <a:r>
                        <a:rPr kumimoji="0" lang="en-US" sz="1600" b="0" i="0" u="none" strike="noStrike" cap="none" normalizeH="0" baseline="0" dirty="0">
                          <a:ln>
                            <a:noFill/>
                          </a:ln>
                          <a:solidFill>
                            <a:schemeClr val="tx1"/>
                          </a:solidFill>
                          <a:effectLst/>
                          <a:latin typeface="Tahoma" charset="0"/>
                        </a:rPr>
                        <a:t>294</a:t>
                      </a:r>
                    </a:p>
                  </a:txBody>
                  <a:tcPr marL="68580" marR="68580" marT="34293" marB="342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297208">
                <a:tc>
                  <a:txBody>
                    <a:bodyPr/>
                    <a:lstStyle/>
                    <a:p>
                      <a:pPr marL="0" marR="0" lvl="0" indent="0" algn="ctr" defTabSz="914400" rtl="0" eaLnBrk="1" fontAlgn="base" latinLnBrk="0" hangingPunct="1">
                        <a:lnSpc>
                          <a:spcPct val="100000"/>
                        </a:lnSpc>
                        <a:spcBef>
                          <a:spcPct val="50000"/>
                        </a:spcBef>
                        <a:spcAft>
                          <a:spcPct val="0"/>
                        </a:spcAft>
                        <a:buClr>
                          <a:srgbClr val="CCFFFF"/>
                        </a:buClr>
                        <a:buSzTx/>
                        <a:buFontTx/>
                        <a:buNone/>
                        <a:tabLst/>
                      </a:pPr>
                      <a:r>
                        <a:rPr kumimoji="0" lang="en-US" sz="1600" b="0" i="0" u="none" strike="noStrike" cap="none" normalizeH="0" baseline="0">
                          <a:ln>
                            <a:noFill/>
                          </a:ln>
                          <a:solidFill>
                            <a:schemeClr val="tx1"/>
                          </a:solidFill>
                          <a:effectLst/>
                          <a:latin typeface="Tahoma" charset="0"/>
                        </a:rPr>
                        <a:t>2002</a:t>
                      </a:r>
                    </a:p>
                  </a:txBody>
                  <a:tcPr marL="68580" marR="68580" marT="34293" marB="342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
                          <a:srgbClr val="CCFFFF"/>
                        </a:buClr>
                        <a:buSzTx/>
                        <a:buFontTx/>
                        <a:buNone/>
                        <a:tabLst/>
                      </a:pPr>
                      <a:r>
                        <a:rPr kumimoji="0" lang="en-US" sz="1600" b="0" i="0" u="none" strike="noStrike" cap="none" normalizeH="0" baseline="0" dirty="0">
                          <a:ln>
                            <a:noFill/>
                          </a:ln>
                          <a:solidFill>
                            <a:schemeClr val="tx1"/>
                          </a:solidFill>
                          <a:effectLst/>
                          <a:latin typeface="Tahoma" charset="0"/>
                        </a:rPr>
                        <a:t>12,110</a:t>
                      </a:r>
                    </a:p>
                  </a:txBody>
                  <a:tcPr marL="68580" marR="68580" marT="34293" marB="342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
                          <a:srgbClr val="CCFFFF"/>
                        </a:buClr>
                        <a:buSzTx/>
                        <a:buFontTx/>
                        <a:buNone/>
                        <a:tabLst/>
                      </a:pPr>
                      <a:r>
                        <a:rPr kumimoji="0" lang="en-US" sz="1600" b="0" i="0" u="none" strike="noStrike" cap="none" normalizeH="0" baseline="0">
                          <a:ln>
                            <a:noFill/>
                          </a:ln>
                          <a:solidFill>
                            <a:schemeClr val="tx1"/>
                          </a:solidFill>
                          <a:effectLst/>
                          <a:latin typeface="Tahoma" charset="0"/>
                        </a:rPr>
                        <a:t>1,573</a:t>
                      </a:r>
                    </a:p>
                  </a:txBody>
                  <a:tcPr marL="68580" marR="68580" marT="34293" marB="342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
                          <a:srgbClr val="CCFFFF"/>
                        </a:buClr>
                        <a:buSzTx/>
                        <a:buFontTx/>
                        <a:buNone/>
                        <a:tabLst/>
                      </a:pPr>
                      <a:r>
                        <a:rPr kumimoji="0" lang="en-US" sz="1600" b="0" i="0" u="none" strike="noStrike" cap="none" normalizeH="0" baseline="0" dirty="0">
                          <a:ln>
                            <a:noFill/>
                          </a:ln>
                          <a:solidFill>
                            <a:schemeClr val="tx1"/>
                          </a:solidFill>
                          <a:effectLst/>
                          <a:latin typeface="Tahoma" charset="0"/>
                        </a:rPr>
                        <a:t>394</a:t>
                      </a:r>
                    </a:p>
                  </a:txBody>
                  <a:tcPr marL="68580" marR="68580" marT="34293" marB="342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297208">
                <a:tc>
                  <a:txBody>
                    <a:bodyPr/>
                    <a:lstStyle/>
                    <a:p>
                      <a:pPr marL="0" marR="0" lvl="0" indent="0" algn="ctr" defTabSz="914400" rtl="0" eaLnBrk="1" fontAlgn="base" latinLnBrk="0" hangingPunct="1">
                        <a:lnSpc>
                          <a:spcPct val="100000"/>
                        </a:lnSpc>
                        <a:spcBef>
                          <a:spcPct val="50000"/>
                        </a:spcBef>
                        <a:spcAft>
                          <a:spcPct val="0"/>
                        </a:spcAft>
                        <a:buClr>
                          <a:srgbClr val="CCFFFF"/>
                        </a:buClr>
                        <a:buSzTx/>
                        <a:buFontTx/>
                        <a:buNone/>
                        <a:tabLst/>
                      </a:pPr>
                      <a:r>
                        <a:rPr kumimoji="0" lang="en-US" sz="1600" b="0" i="0" u="none" strike="noStrike" cap="none" normalizeH="0" baseline="0">
                          <a:ln>
                            <a:noFill/>
                          </a:ln>
                          <a:solidFill>
                            <a:schemeClr val="tx1"/>
                          </a:solidFill>
                          <a:effectLst/>
                          <a:latin typeface="Tahoma" charset="0"/>
                        </a:rPr>
                        <a:t>2003</a:t>
                      </a:r>
                    </a:p>
                  </a:txBody>
                  <a:tcPr marL="68580" marR="68580" marT="34293" marB="342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
                          <a:srgbClr val="CCFFFF"/>
                        </a:buClr>
                        <a:buSzTx/>
                        <a:buFontTx/>
                        <a:buNone/>
                        <a:tabLst/>
                      </a:pPr>
                      <a:r>
                        <a:rPr kumimoji="0" lang="en-US" sz="1600" b="0" i="0" u="none" strike="noStrike" cap="none" normalizeH="0" baseline="0">
                          <a:ln>
                            <a:noFill/>
                          </a:ln>
                          <a:solidFill>
                            <a:schemeClr val="tx1"/>
                          </a:solidFill>
                          <a:effectLst/>
                          <a:latin typeface="Tahoma" charset="0"/>
                        </a:rPr>
                        <a:t>15,808</a:t>
                      </a:r>
                    </a:p>
                  </a:txBody>
                  <a:tcPr marL="68580" marR="68580" marT="34293" marB="342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
                          <a:srgbClr val="CCFFFF"/>
                        </a:buClr>
                        <a:buSzTx/>
                        <a:buFontTx/>
                        <a:buNone/>
                        <a:tabLst/>
                      </a:pPr>
                      <a:r>
                        <a:rPr kumimoji="0" lang="en-US" sz="1600" b="0" i="0" u="none" strike="noStrike" cap="none" normalizeH="0" baseline="0" dirty="0">
                          <a:ln>
                            <a:noFill/>
                          </a:ln>
                          <a:solidFill>
                            <a:schemeClr val="tx1"/>
                          </a:solidFill>
                          <a:effectLst/>
                          <a:latin typeface="Tahoma" charset="0"/>
                        </a:rPr>
                        <a:t>2,003</a:t>
                      </a:r>
                    </a:p>
                  </a:txBody>
                  <a:tcPr marL="68580" marR="68580" marT="34293" marB="342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
                          <a:srgbClr val="CCFFFF"/>
                        </a:buClr>
                        <a:buSzTx/>
                        <a:buFontTx/>
                        <a:buNone/>
                        <a:tabLst/>
                      </a:pPr>
                      <a:r>
                        <a:rPr kumimoji="0" lang="en-US" sz="1600" b="0" i="0" u="none" strike="noStrike" cap="none" normalizeH="0" baseline="0" dirty="0">
                          <a:ln>
                            <a:noFill/>
                          </a:ln>
                          <a:solidFill>
                            <a:schemeClr val="tx1"/>
                          </a:solidFill>
                          <a:effectLst/>
                          <a:latin typeface="Tahoma" charset="0"/>
                        </a:rPr>
                        <a:t>509</a:t>
                      </a:r>
                    </a:p>
                  </a:txBody>
                  <a:tcPr marL="68580" marR="68580" marT="34293" marB="342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297208">
                <a:tc>
                  <a:txBody>
                    <a:bodyPr/>
                    <a:lstStyle/>
                    <a:p>
                      <a:pPr marL="0" marR="0" lvl="0" indent="0" algn="ctr" defTabSz="914400" rtl="0" eaLnBrk="1" fontAlgn="base" latinLnBrk="0" hangingPunct="1">
                        <a:lnSpc>
                          <a:spcPct val="100000"/>
                        </a:lnSpc>
                        <a:spcBef>
                          <a:spcPct val="50000"/>
                        </a:spcBef>
                        <a:spcAft>
                          <a:spcPct val="0"/>
                        </a:spcAft>
                        <a:buClr>
                          <a:srgbClr val="CCFFFF"/>
                        </a:buClr>
                        <a:buSzTx/>
                        <a:buFontTx/>
                        <a:buNone/>
                        <a:tabLst/>
                      </a:pPr>
                      <a:r>
                        <a:rPr kumimoji="0" lang="en-US" sz="1600" b="0" i="0" u="none" strike="noStrike" cap="none" normalizeH="0" baseline="0">
                          <a:ln>
                            <a:noFill/>
                          </a:ln>
                          <a:solidFill>
                            <a:schemeClr val="tx1"/>
                          </a:solidFill>
                          <a:effectLst/>
                          <a:latin typeface="Tahoma" charset="0"/>
                        </a:rPr>
                        <a:t>2004</a:t>
                      </a:r>
                    </a:p>
                  </a:txBody>
                  <a:tcPr marL="68580" marR="68580" marT="34293" marB="342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
                          <a:srgbClr val="CCFFFF"/>
                        </a:buClr>
                        <a:buSzTx/>
                        <a:buFontTx/>
                        <a:buNone/>
                        <a:tabLst/>
                      </a:pPr>
                      <a:r>
                        <a:rPr kumimoji="0" lang="en-US" sz="1600" b="0" i="0" u="none" strike="noStrike" cap="none" normalizeH="0" baseline="0">
                          <a:ln>
                            <a:noFill/>
                          </a:ln>
                          <a:solidFill>
                            <a:schemeClr val="tx1"/>
                          </a:solidFill>
                          <a:effectLst/>
                          <a:latin typeface="Tahoma" charset="0"/>
                        </a:rPr>
                        <a:t>17,411</a:t>
                      </a:r>
                    </a:p>
                  </a:txBody>
                  <a:tcPr marL="68580" marR="68580" marT="34293" marB="342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
                          <a:srgbClr val="CCFFFF"/>
                        </a:buClr>
                        <a:buSzTx/>
                        <a:buFontTx/>
                        <a:buNone/>
                        <a:tabLst/>
                      </a:pPr>
                      <a:r>
                        <a:rPr kumimoji="0" lang="en-US" sz="1600" b="0" i="0" u="none" strike="noStrike" cap="none" normalizeH="0" baseline="0" dirty="0">
                          <a:ln>
                            <a:noFill/>
                          </a:ln>
                          <a:solidFill>
                            <a:schemeClr val="tx1"/>
                          </a:solidFill>
                          <a:effectLst/>
                          <a:latin typeface="Tahoma" charset="0"/>
                        </a:rPr>
                        <a:t>1,672</a:t>
                      </a:r>
                    </a:p>
                  </a:txBody>
                  <a:tcPr marL="68580" marR="68580" marT="34293" marB="342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
                          <a:srgbClr val="CCFFFF"/>
                        </a:buClr>
                        <a:buSzTx/>
                        <a:buFontTx/>
                        <a:buNone/>
                        <a:tabLst/>
                      </a:pPr>
                      <a:r>
                        <a:rPr kumimoji="0" lang="en-US" sz="1600" b="0" i="0" u="none" strike="noStrike" cap="none" normalizeH="0" baseline="0" dirty="0">
                          <a:ln>
                            <a:noFill/>
                          </a:ln>
                          <a:solidFill>
                            <a:schemeClr val="tx1"/>
                          </a:solidFill>
                          <a:effectLst/>
                          <a:latin typeface="Tahoma" charset="0"/>
                        </a:rPr>
                        <a:t>625</a:t>
                      </a:r>
                    </a:p>
                  </a:txBody>
                  <a:tcPr marL="68580" marR="68580" marT="34293" marB="342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297208">
                <a:tc>
                  <a:txBody>
                    <a:bodyPr/>
                    <a:lstStyle/>
                    <a:p>
                      <a:pPr marL="0" marR="0" lvl="0" indent="0" algn="ctr" defTabSz="914400" rtl="0" eaLnBrk="1" fontAlgn="base" latinLnBrk="0" hangingPunct="1">
                        <a:lnSpc>
                          <a:spcPct val="100000"/>
                        </a:lnSpc>
                        <a:spcBef>
                          <a:spcPct val="50000"/>
                        </a:spcBef>
                        <a:spcAft>
                          <a:spcPct val="0"/>
                        </a:spcAft>
                        <a:buClr>
                          <a:srgbClr val="CCFFFF"/>
                        </a:buClr>
                        <a:buSzTx/>
                        <a:buFontTx/>
                        <a:buNone/>
                        <a:tabLst/>
                      </a:pPr>
                      <a:r>
                        <a:rPr kumimoji="0" lang="en-US" sz="1600" b="0" i="0" u="none" strike="noStrike" cap="none" normalizeH="0" baseline="0">
                          <a:ln>
                            <a:noFill/>
                          </a:ln>
                          <a:solidFill>
                            <a:schemeClr val="tx1"/>
                          </a:solidFill>
                          <a:effectLst/>
                          <a:latin typeface="Tahoma" charset="0"/>
                        </a:rPr>
                        <a:t>2005</a:t>
                      </a:r>
                    </a:p>
                  </a:txBody>
                  <a:tcPr marL="68580" marR="68580" marT="34293" marB="342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
                          <a:srgbClr val="CCFFFF"/>
                        </a:buClr>
                        <a:buSzTx/>
                        <a:buFontTx/>
                        <a:buNone/>
                        <a:tabLst/>
                      </a:pPr>
                      <a:r>
                        <a:rPr kumimoji="0" lang="en-US" sz="1600" b="0" i="0" u="none" strike="noStrike" cap="none" normalizeH="0" baseline="0">
                          <a:ln>
                            <a:noFill/>
                          </a:ln>
                          <a:solidFill>
                            <a:schemeClr val="tx1"/>
                          </a:solidFill>
                          <a:effectLst/>
                          <a:latin typeface="Tahoma" charset="0"/>
                        </a:rPr>
                        <a:t>17,482</a:t>
                      </a:r>
                    </a:p>
                  </a:txBody>
                  <a:tcPr marL="68580" marR="68580" marT="34293" marB="342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
                          <a:srgbClr val="CCFFFF"/>
                        </a:buClr>
                        <a:buSzTx/>
                        <a:buFontTx/>
                        <a:buNone/>
                        <a:tabLst/>
                      </a:pPr>
                      <a:r>
                        <a:rPr kumimoji="0" lang="en-US" sz="1600" b="0" i="0" u="none" strike="noStrike" cap="none" normalizeH="0" baseline="0" dirty="0">
                          <a:ln>
                            <a:noFill/>
                          </a:ln>
                          <a:solidFill>
                            <a:schemeClr val="tx1"/>
                          </a:solidFill>
                          <a:effectLst/>
                          <a:latin typeface="Tahoma" charset="0"/>
                        </a:rPr>
                        <a:t>1,544</a:t>
                      </a:r>
                    </a:p>
                  </a:txBody>
                  <a:tcPr marL="68580" marR="68580" marT="34293" marB="342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
                          <a:srgbClr val="CCFFFF"/>
                        </a:buClr>
                        <a:buSzTx/>
                        <a:buFontTx/>
                        <a:buNone/>
                        <a:tabLst/>
                      </a:pPr>
                      <a:r>
                        <a:rPr kumimoji="0" lang="en-US" sz="1600" b="0" i="0" u="none" strike="noStrike" cap="none" normalizeH="0" baseline="0" dirty="0">
                          <a:ln>
                            <a:noFill/>
                          </a:ln>
                          <a:solidFill>
                            <a:schemeClr val="tx1"/>
                          </a:solidFill>
                          <a:effectLst/>
                          <a:latin typeface="Tahoma" charset="0"/>
                        </a:rPr>
                        <a:t>502</a:t>
                      </a:r>
                    </a:p>
                  </a:txBody>
                  <a:tcPr marL="68580" marR="68580" marT="34293" marB="342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297208">
                <a:tc>
                  <a:txBody>
                    <a:bodyPr/>
                    <a:lstStyle/>
                    <a:p>
                      <a:pPr marL="0" marR="0" lvl="0" indent="0" algn="ctr" defTabSz="914400" rtl="0" eaLnBrk="1" fontAlgn="base" latinLnBrk="0" hangingPunct="1">
                        <a:lnSpc>
                          <a:spcPct val="100000"/>
                        </a:lnSpc>
                        <a:spcBef>
                          <a:spcPct val="50000"/>
                        </a:spcBef>
                        <a:spcAft>
                          <a:spcPct val="0"/>
                        </a:spcAft>
                        <a:buClr>
                          <a:srgbClr val="CCFFFF"/>
                        </a:buClr>
                        <a:buSzTx/>
                        <a:buFontTx/>
                        <a:buNone/>
                        <a:tabLst/>
                      </a:pPr>
                      <a:r>
                        <a:rPr kumimoji="0" lang="en-US" sz="1600" b="0" i="0" u="none" strike="noStrike" cap="none" normalizeH="0" baseline="0">
                          <a:ln>
                            <a:noFill/>
                          </a:ln>
                          <a:solidFill>
                            <a:schemeClr val="tx1"/>
                          </a:solidFill>
                          <a:effectLst/>
                          <a:latin typeface="Tahoma" charset="0"/>
                        </a:rPr>
                        <a:t>2006</a:t>
                      </a:r>
                    </a:p>
                  </a:txBody>
                  <a:tcPr marL="68580" marR="68580" marT="34293" marB="342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
                          <a:srgbClr val="CCFFFF"/>
                        </a:buClr>
                        <a:buSzTx/>
                        <a:buFontTx/>
                        <a:buNone/>
                        <a:tabLst/>
                      </a:pPr>
                      <a:r>
                        <a:rPr kumimoji="0" lang="en-US" sz="1600" b="0" i="0" u="none" strike="noStrike" cap="none" normalizeH="0" baseline="0" dirty="0">
                          <a:ln>
                            <a:noFill/>
                          </a:ln>
                          <a:solidFill>
                            <a:schemeClr val="tx1"/>
                          </a:solidFill>
                          <a:effectLst/>
                          <a:latin typeface="Tahoma" charset="0"/>
                        </a:rPr>
                        <a:t>16,611</a:t>
                      </a:r>
                    </a:p>
                  </a:txBody>
                  <a:tcPr marL="68580" marR="68580" marT="34293" marB="342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
                          <a:srgbClr val="CCFFFF"/>
                        </a:buClr>
                        <a:buSzTx/>
                        <a:buFontTx/>
                        <a:buNone/>
                        <a:tabLst/>
                      </a:pPr>
                      <a:r>
                        <a:rPr kumimoji="0" lang="en-US" sz="1600" b="0" i="0" u="none" strike="noStrike" cap="none" normalizeH="0" baseline="0" dirty="0">
                          <a:ln>
                            <a:noFill/>
                          </a:ln>
                          <a:solidFill>
                            <a:schemeClr val="tx1"/>
                          </a:solidFill>
                          <a:effectLst/>
                          <a:latin typeface="Tahoma" charset="0"/>
                        </a:rPr>
                        <a:t>1,416</a:t>
                      </a:r>
                    </a:p>
                  </a:txBody>
                  <a:tcPr marL="68580" marR="68580" marT="34293" marB="342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
                          <a:srgbClr val="CCFFFF"/>
                        </a:buClr>
                        <a:buSzTx/>
                        <a:buFontTx/>
                        <a:buNone/>
                        <a:tabLst/>
                      </a:pPr>
                      <a:r>
                        <a:rPr kumimoji="0" lang="en-US" sz="1600" b="0" i="0" u="none" strike="noStrike" cap="none" normalizeH="0" baseline="0" dirty="0">
                          <a:ln>
                            <a:noFill/>
                          </a:ln>
                          <a:solidFill>
                            <a:schemeClr val="tx1"/>
                          </a:solidFill>
                          <a:effectLst/>
                          <a:latin typeface="Tahoma" charset="0"/>
                        </a:rPr>
                        <a:t>562</a:t>
                      </a:r>
                    </a:p>
                  </a:txBody>
                  <a:tcPr marL="68580" marR="68580" marT="34293" marB="342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r h="297208">
                <a:tc>
                  <a:txBody>
                    <a:bodyPr/>
                    <a:lstStyle/>
                    <a:p>
                      <a:pPr marL="0" marR="0" lvl="0" indent="0" algn="ctr" defTabSz="914400" rtl="0" eaLnBrk="1" fontAlgn="base" latinLnBrk="0" hangingPunct="1">
                        <a:lnSpc>
                          <a:spcPct val="100000"/>
                        </a:lnSpc>
                        <a:spcBef>
                          <a:spcPct val="50000"/>
                        </a:spcBef>
                        <a:spcAft>
                          <a:spcPct val="0"/>
                        </a:spcAft>
                        <a:buClr>
                          <a:srgbClr val="CCFFFF"/>
                        </a:buClr>
                        <a:buSzTx/>
                        <a:buFontTx/>
                        <a:buNone/>
                        <a:tabLst/>
                      </a:pPr>
                      <a:r>
                        <a:rPr kumimoji="0" lang="en-US" sz="1600" b="0" i="0" u="none" strike="noStrike" cap="none" normalizeH="0" baseline="0">
                          <a:ln>
                            <a:noFill/>
                          </a:ln>
                          <a:solidFill>
                            <a:schemeClr val="tx1"/>
                          </a:solidFill>
                          <a:effectLst/>
                          <a:latin typeface="Tahoma" charset="0"/>
                        </a:rPr>
                        <a:t>2007</a:t>
                      </a:r>
                    </a:p>
                  </a:txBody>
                  <a:tcPr marL="68580" marR="68580" marT="34293" marB="342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
                          <a:srgbClr val="CCFFFF"/>
                        </a:buClr>
                        <a:buSzTx/>
                        <a:buFontTx/>
                        <a:buNone/>
                        <a:tabLst/>
                      </a:pPr>
                      <a:r>
                        <a:rPr kumimoji="0" lang="en-US" sz="1600" b="0" i="0" u="none" strike="noStrike" cap="none" normalizeH="0" baseline="0">
                          <a:ln>
                            <a:noFill/>
                          </a:ln>
                          <a:solidFill>
                            <a:schemeClr val="tx1"/>
                          </a:solidFill>
                          <a:effectLst/>
                          <a:latin typeface="Tahoma" charset="0"/>
                        </a:rPr>
                        <a:t>17,999</a:t>
                      </a:r>
                    </a:p>
                  </a:txBody>
                  <a:tcPr marL="68580" marR="68580" marT="34293" marB="342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
                          <a:srgbClr val="CCFFFF"/>
                        </a:buClr>
                        <a:buSzTx/>
                        <a:buFontTx/>
                        <a:buNone/>
                        <a:tabLst/>
                      </a:pPr>
                      <a:r>
                        <a:rPr kumimoji="0" lang="en-US" sz="1600" b="0" i="0" u="none" strike="noStrike" cap="none" normalizeH="0" baseline="0" dirty="0">
                          <a:ln>
                            <a:noFill/>
                          </a:ln>
                          <a:solidFill>
                            <a:schemeClr val="tx1"/>
                          </a:solidFill>
                          <a:effectLst/>
                          <a:latin typeface="Tahoma" charset="0"/>
                        </a:rPr>
                        <a:t>2,303</a:t>
                      </a:r>
                    </a:p>
                  </a:txBody>
                  <a:tcPr marL="68580" marR="68580" marT="34293" marB="342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
                          <a:srgbClr val="CCFFFF"/>
                        </a:buClr>
                        <a:buSzTx/>
                        <a:buFontTx/>
                        <a:buNone/>
                        <a:tabLst/>
                      </a:pPr>
                      <a:r>
                        <a:rPr kumimoji="0" lang="en-US" sz="1600" b="0" i="0" u="none" strike="noStrike" cap="none" normalizeH="0" baseline="0" dirty="0">
                          <a:ln>
                            <a:noFill/>
                          </a:ln>
                          <a:solidFill>
                            <a:schemeClr val="tx1"/>
                          </a:solidFill>
                          <a:effectLst/>
                          <a:latin typeface="Tahoma" charset="0"/>
                        </a:rPr>
                        <a:t>637</a:t>
                      </a:r>
                    </a:p>
                  </a:txBody>
                  <a:tcPr marL="68580" marR="68580" marT="34293" marB="342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7"/>
                  </a:ext>
                </a:extLst>
              </a:tr>
              <a:tr h="297208">
                <a:tc>
                  <a:txBody>
                    <a:bodyPr/>
                    <a:lstStyle/>
                    <a:p>
                      <a:pPr marL="0" marR="0" lvl="0" indent="0" algn="ctr" defTabSz="914400" rtl="0" eaLnBrk="1" fontAlgn="base" latinLnBrk="0" hangingPunct="1">
                        <a:lnSpc>
                          <a:spcPct val="100000"/>
                        </a:lnSpc>
                        <a:spcBef>
                          <a:spcPct val="50000"/>
                        </a:spcBef>
                        <a:spcAft>
                          <a:spcPct val="0"/>
                        </a:spcAft>
                        <a:buClr>
                          <a:srgbClr val="CCFFFF"/>
                        </a:buClr>
                        <a:buSzTx/>
                        <a:buFontTx/>
                        <a:buNone/>
                        <a:tabLst/>
                      </a:pPr>
                      <a:r>
                        <a:rPr kumimoji="0" lang="en-US" sz="1600" b="0" i="0" u="none" strike="noStrike" cap="none" normalizeH="0" baseline="0">
                          <a:ln>
                            <a:noFill/>
                          </a:ln>
                          <a:solidFill>
                            <a:schemeClr val="tx1"/>
                          </a:solidFill>
                          <a:effectLst/>
                          <a:latin typeface="Tahoma" charset="0"/>
                        </a:rPr>
                        <a:t>TOTAL</a:t>
                      </a:r>
                    </a:p>
                  </a:txBody>
                  <a:tcPr marL="68580" marR="68580" marT="34293" marB="342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
                          <a:srgbClr val="CCFFFF"/>
                        </a:buClr>
                        <a:buSzTx/>
                        <a:buFontTx/>
                        <a:buNone/>
                        <a:tabLst/>
                      </a:pPr>
                      <a:r>
                        <a:rPr kumimoji="0" lang="en-US" sz="1600" b="0" i="0" u="none" strike="noStrike" cap="none" normalizeH="0" baseline="0" dirty="0">
                          <a:ln>
                            <a:noFill/>
                          </a:ln>
                          <a:solidFill>
                            <a:schemeClr val="tx1"/>
                          </a:solidFill>
                          <a:effectLst/>
                          <a:latin typeface="Tahoma" charset="0"/>
                        </a:rPr>
                        <a:t>107,164</a:t>
                      </a:r>
                    </a:p>
                  </a:txBody>
                  <a:tcPr marL="68580" marR="68580" marT="34293" marB="342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
                          <a:srgbClr val="CCFFFF"/>
                        </a:buClr>
                        <a:buSzTx/>
                        <a:buFontTx/>
                        <a:buNone/>
                        <a:tabLst/>
                      </a:pPr>
                      <a:r>
                        <a:rPr kumimoji="0" lang="en-US" sz="1600" b="0" i="0" u="none" strike="noStrike" cap="none" normalizeH="0" baseline="0">
                          <a:ln>
                            <a:noFill/>
                          </a:ln>
                          <a:solidFill>
                            <a:schemeClr val="tx1"/>
                          </a:solidFill>
                          <a:effectLst/>
                          <a:latin typeface="Tahoma" charset="0"/>
                        </a:rPr>
                        <a:t>11,762</a:t>
                      </a:r>
                    </a:p>
                  </a:txBody>
                  <a:tcPr marL="68580" marR="68580" marT="34293" marB="342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
                          <a:srgbClr val="CCFFFF"/>
                        </a:buClr>
                        <a:buSzTx/>
                        <a:buFontTx/>
                        <a:buNone/>
                        <a:tabLst/>
                      </a:pPr>
                      <a:r>
                        <a:rPr kumimoji="0" lang="en-US" sz="1600" b="0" i="0" u="none" strike="noStrike" cap="none" normalizeH="0" baseline="0" dirty="0">
                          <a:ln>
                            <a:noFill/>
                          </a:ln>
                          <a:solidFill>
                            <a:srgbClr val="EF4129"/>
                          </a:solidFill>
                          <a:effectLst/>
                          <a:latin typeface="Tahoma" charset="0"/>
                        </a:rPr>
                        <a:t>3,523</a:t>
                      </a:r>
                    </a:p>
                  </a:txBody>
                  <a:tcPr marL="68580" marR="68580" marT="34293" marB="342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8"/>
                  </a:ext>
                </a:extLst>
              </a:tr>
            </a:tbl>
          </a:graphicData>
        </a:graphic>
      </p:graphicFrame>
      <p:sp>
        <p:nvSpPr>
          <p:cNvPr id="4" name="TextBox 3">
            <a:extLst>
              <a:ext uri="{FF2B5EF4-FFF2-40B4-BE49-F238E27FC236}">
                <a16:creationId xmlns="" xmlns:a16="http://schemas.microsoft.com/office/drawing/2014/main" id="{6E631998-B90E-4E41-85C3-322C451456B1}"/>
              </a:ext>
            </a:extLst>
          </p:cNvPr>
          <p:cNvSpPr txBox="1"/>
          <p:nvPr/>
        </p:nvSpPr>
        <p:spPr>
          <a:xfrm>
            <a:off x="5029200" y="3886200"/>
            <a:ext cx="5334000" cy="646113"/>
          </a:xfrm>
          <a:prstGeom prst="rect">
            <a:avLst/>
          </a:prstGeom>
          <a:noFill/>
        </p:spPr>
        <p:txBody>
          <a:bodyPr>
            <a:spAutoFit/>
          </a:bodyPr>
          <a:lstStyle/>
          <a:p>
            <a:pPr>
              <a:defRPr/>
            </a:pPr>
            <a:r>
              <a:rPr lang="en-US" dirty="0">
                <a:effectLst>
                  <a:outerShdw blurRad="38100" dist="38100" dir="2700000" algn="tl">
                    <a:srgbClr val="000000"/>
                  </a:outerShdw>
                </a:effectLst>
              </a:rPr>
              <a:t>30% of all with cough &gt;2 weeks have active TB</a:t>
            </a:r>
          </a:p>
          <a:p>
            <a:pPr>
              <a:defRPr/>
            </a:pPr>
            <a:endParaRPr lang="en-US" dirty="0"/>
          </a:p>
        </p:txBody>
      </p:sp>
    </p:spTree>
    <p:extLst>
      <p:ext uri="{BB962C8B-B14F-4D97-AF65-F5344CB8AC3E}">
        <p14:creationId xmlns:p14="http://schemas.microsoft.com/office/powerpoint/2010/main" val="27228788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115" name="Group 1">
            <a:extLst>
              <a:ext uri="{FF2B5EF4-FFF2-40B4-BE49-F238E27FC236}">
                <a16:creationId xmlns="" xmlns:a16="http://schemas.microsoft.com/office/drawing/2014/main" id="{E8549C47-9FA7-446D-A5F0-E19D4AEC31CD}"/>
              </a:ext>
            </a:extLst>
          </p:cNvPr>
          <p:cNvGrpSpPr>
            <a:grpSpLocks/>
          </p:cNvGrpSpPr>
          <p:nvPr/>
        </p:nvGrpSpPr>
        <p:grpSpPr bwMode="auto">
          <a:xfrm>
            <a:off x="1588058" y="660400"/>
            <a:ext cx="9067800" cy="3976687"/>
            <a:chOff x="1709809" y="1288817"/>
            <a:chExt cx="5020791" cy="4804705"/>
          </a:xfrm>
        </p:grpSpPr>
        <p:grpSp>
          <p:nvGrpSpPr>
            <p:cNvPr id="90119" name="Group 7">
              <a:extLst>
                <a:ext uri="{FF2B5EF4-FFF2-40B4-BE49-F238E27FC236}">
                  <a16:creationId xmlns="" xmlns:a16="http://schemas.microsoft.com/office/drawing/2014/main" id="{555011DE-EC92-43E0-B05B-FB3D8B46A128}"/>
                </a:ext>
              </a:extLst>
            </p:cNvPr>
            <p:cNvGrpSpPr>
              <a:grpSpLocks/>
            </p:cNvGrpSpPr>
            <p:nvPr/>
          </p:nvGrpSpPr>
          <p:grpSpPr bwMode="auto">
            <a:xfrm>
              <a:off x="1709809" y="1288817"/>
              <a:ext cx="5020791" cy="4804705"/>
              <a:chOff x="5944452" y="2579579"/>
              <a:chExt cx="4828744" cy="4804705"/>
            </a:xfrm>
          </p:grpSpPr>
          <p:sp>
            <p:nvSpPr>
              <p:cNvPr id="90122" name="TextBox 8">
                <a:extLst>
                  <a:ext uri="{FF2B5EF4-FFF2-40B4-BE49-F238E27FC236}">
                    <a16:creationId xmlns="" xmlns:a16="http://schemas.microsoft.com/office/drawing/2014/main" id="{3D2FCB0F-828D-4CF2-9D0F-BCA660A772DE}"/>
                  </a:ext>
                </a:extLst>
              </p:cNvPr>
              <p:cNvSpPr>
                <a:spLocks noChangeArrowheads="1"/>
              </p:cNvSpPr>
              <p:nvPr/>
            </p:nvSpPr>
            <p:spPr bwMode="auto">
              <a:xfrm>
                <a:off x="5944453" y="2579579"/>
                <a:ext cx="4828742" cy="617037"/>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400" b="1" dirty="0">
                    <a:latin typeface="Arial" panose="020B0604020202020204" pitchFamily="34" charset="0"/>
                    <a:cs typeface="Arial" panose="020B0604020202020204" pitchFamily="34" charset="0"/>
                  </a:rPr>
                  <a:t>    104,127</a:t>
                </a:r>
                <a:r>
                  <a:rPr lang="en-US" altLang="en-US" sz="2400" dirty="0">
                    <a:latin typeface="Arial" panose="020B0604020202020204" pitchFamily="34" charset="0"/>
                    <a:cs typeface="Arial" panose="020B0604020202020204" pitchFamily="34" charset="0"/>
                  </a:rPr>
                  <a:t> individuals were contacted for cough</a:t>
                </a:r>
              </a:p>
            </p:txBody>
          </p:sp>
          <p:sp>
            <p:nvSpPr>
              <p:cNvPr id="90123" name="TextBox 10">
                <a:extLst>
                  <a:ext uri="{FF2B5EF4-FFF2-40B4-BE49-F238E27FC236}">
                    <a16:creationId xmlns="" xmlns:a16="http://schemas.microsoft.com/office/drawing/2014/main" id="{51DCEB2B-31D0-4C40-B0B9-5CAF64EC551F}"/>
                  </a:ext>
                </a:extLst>
              </p:cNvPr>
              <p:cNvSpPr>
                <a:spLocks noChangeArrowheads="1"/>
              </p:cNvSpPr>
              <p:nvPr/>
            </p:nvSpPr>
            <p:spPr bwMode="auto">
              <a:xfrm>
                <a:off x="5944452" y="3647297"/>
                <a:ext cx="4828741" cy="1110667"/>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b="1">
                    <a:latin typeface="Arial" panose="020B0604020202020204" pitchFamily="34" charset="0"/>
                    <a:cs typeface="Arial" panose="020B0604020202020204" pitchFamily="34" charset="0"/>
                  </a:rPr>
                  <a:t>     </a:t>
                </a:r>
                <a:r>
                  <a:rPr lang="en-US" altLang="en-US" sz="2400" b="1">
                    <a:latin typeface="Arial" panose="020B0604020202020204" pitchFamily="34" charset="0"/>
                    <a:cs typeface="Arial" panose="020B0604020202020204" pitchFamily="34" charset="0"/>
                  </a:rPr>
                  <a:t>7,072</a:t>
                </a:r>
                <a:r>
                  <a:rPr lang="en-US" altLang="en-US" sz="1800">
                    <a:latin typeface="Arial" panose="020B0604020202020204" pitchFamily="34" charset="0"/>
                    <a:cs typeface="Arial" panose="020B0604020202020204" pitchFamily="34" charset="0"/>
                  </a:rPr>
                  <a:t> </a:t>
                </a:r>
                <a:r>
                  <a:rPr lang="en-US" altLang="en-US" sz="2400">
                    <a:latin typeface="Arial" panose="020B0604020202020204" pitchFamily="34" charset="0"/>
                    <a:cs typeface="Arial" panose="020B0604020202020204" pitchFamily="34" charset="0"/>
                  </a:rPr>
                  <a:t>reported cough &gt;2 weeks and </a:t>
                </a:r>
              </a:p>
              <a:p>
                <a:pPr algn="ctr">
                  <a:spcBef>
                    <a:spcPct val="0"/>
                  </a:spcBef>
                  <a:buFontTx/>
                  <a:buNone/>
                </a:pPr>
                <a:r>
                  <a:rPr lang="en-US" altLang="en-US" sz="2400">
                    <a:latin typeface="Arial" panose="020B0604020202020204" pitchFamily="34" charset="0"/>
                    <a:cs typeface="Arial" panose="020B0604020202020204" pitchFamily="34" charset="0"/>
                  </a:rPr>
                  <a:t>were referred to GHESKIO</a:t>
                </a:r>
              </a:p>
            </p:txBody>
          </p:sp>
          <p:sp>
            <p:nvSpPr>
              <p:cNvPr id="90124" name="TextBox 12">
                <a:extLst>
                  <a:ext uri="{FF2B5EF4-FFF2-40B4-BE49-F238E27FC236}">
                    <a16:creationId xmlns="" xmlns:a16="http://schemas.microsoft.com/office/drawing/2014/main" id="{FDBCEE99-006F-43AB-8E7C-B637FEB02FDA}"/>
                  </a:ext>
                </a:extLst>
              </p:cNvPr>
              <p:cNvSpPr>
                <a:spLocks noChangeArrowheads="1"/>
              </p:cNvSpPr>
              <p:nvPr/>
            </p:nvSpPr>
            <p:spPr bwMode="auto">
              <a:xfrm>
                <a:off x="5985030" y="5208651"/>
                <a:ext cx="4788166" cy="617037"/>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400" b="1">
                    <a:latin typeface="Arial" panose="020B0604020202020204" pitchFamily="34" charset="0"/>
                    <a:cs typeface="Arial" panose="020B0604020202020204" pitchFamily="34" charset="0"/>
                  </a:rPr>
                  <a:t>5,598</a:t>
                </a:r>
                <a:r>
                  <a:rPr lang="en-US" altLang="en-US" sz="2400">
                    <a:latin typeface="Arial" panose="020B0604020202020204" pitchFamily="34" charset="0"/>
                    <a:cs typeface="Arial" panose="020B0604020202020204" pitchFamily="34" charset="0"/>
                  </a:rPr>
                  <a:t> were evaluated for TB</a:t>
                </a:r>
              </a:p>
            </p:txBody>
          </p:sp>
          <p:sp>
            <p:nvSpPr>
              <p:cNvPr id="90125" name="TextBox 13">
                <a:extLst>
                  <a:ext uri="{FF2B5EF4-FFF2-40B4-BE49-F238E27FC236}">
                    <a16:creationId xmlns="" xmlns:a16="http://schemas.microsoft.com/office/drawing/2014/main" id="{E114D721-1DF9-4140-AA48-1D00CB088EAF}"/>
                  </a:ext>
                </a:extLst>
              </p:cNvPr>
              <p:cNvSpPr>
                <a:spLocks noChangeArrowheads="1"/>
              </p:cNvSpPr>
              <p:nvPr/>
            </p:nvSpPr>
            <p:spPr bwMode="auto">
              <a:xfrm>
                <a:off x="6025608" y="6273617"/>
                <a:ext cx="4747584" cy="1110667"/>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000" b="1">
                    <a:latin typeface="Arial" panose="020B0604020202020204" pitchFamily="34" charset="0"/>
                    <a:cs typeface="Arial" panose="020B0604020202020204" pitchFamily="34" charset="0"/>
                  </a:rPr>
                  <a:t>                                     </a:t>
                </a:r>
                <a:r>
                  <a:rPr lang="en-US" altLang="en-US" sz="2400" b="1">
                    <a:latin typeface="Arial" panose="020B0604020202020204" pitchFamily="34" charset="0"/>
                    <a:cs typeface="Arial" panose="020B0604020202020204" pitchFamily="34" charset="0"/>
                  </a:rPr>
                  <a:t>1,110</a:t>
                </a:r>
                <a:r>
                  <a:rPr lang="en-US" altLang="en-US" sz="2400">
                    <a:latin typeface="Arial" panose="020B0604020202020204" pitchFamily="34" charset="0"/>
                    <a:cs typeface="Arial" panose="020B0604020202020204" pitchFamily="34" charset="0"/>
                  </a:rPr>
                  <a:t> were  diagnosed with TB= 20% of all evaluated (</a:t>
                </a:r>
                <a:r>
                  <a:rPr lang="en-US" altLang="en-US" sz="2400" b="1">
                    <a:latin typeface="Arial" panose="020B0604020202020204" pitchFamily="34" charset="0"/>
                    <a:cs typeface="Arial" panose="020B0604020202020204" pitchFamily="34" charset="0"/>
                  </a:rPr>
                  <a:t>16 </a:t>
                </a:r>
                <a:r>
                  <a:rPr lang="en-US" altLang="en-US" sz="2400">
                    <a:latin typeface="Arial" panose="020B0604020202020204" pitchFamily="34" charset="0"/>
                    <a:cs typeface="Arial" panose="020B0604020202020204" pitchFamily="34" charset="0"/>
                  </a:rPr>
                  <a:t>RIF-resistant/MDR TB cases)) </a:t>
                </a:r>
              </a:p>
            </p:txBody>
          </p:sp>
          <p:sp>
            <p:nvSpPr>
              <p:cNvPr id="23" name="Down Arrow 22">
                <a:extLst>
                  <a:ext uri="{FF2B5EF4-FFF2-40B4-BE49-F238E27FC236}">
                    <a16:creationId xmlns="" xmlns:a16="http://schemas.microsoft.com/office/drawing/2014/main" id="{4111FF16-ACDB-4462-A5B6-A73E81F8B8B0}"/>
                  </a:ext>
                </a:extLst>
              </p:cNvPr>
              <p:cNvSpPr/>
              <p:nvPr/>
            </p:nvSpPr>
            <p:spPr>
              <a:xfrm flipH="1">
                <a:off x="7405249" y="3235551"/>
                <a:ext cx="400705" cy="471839"/>
              </a:xfrm>
              <a:prstGeom prst="downArrow">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schemeClr val="bg1"/>
                  </a:solidFill>
                </a:endParaRPr>
              </a:p>
            </p:txBody>
          </p:sp>
        </p:grpSp>
        <p:sp>
          <p:nvSpPr>
            <p:cNvPr id="28" name="Down Arrow 27">
              <a:extLst>
                <a:ext uri="{FF2B5EF4-FFF2-40B4-BE49-F238E27FC236}">
                  <a16:creationId xmlns="" xmlns:a16="http://schemas.microsoft.com/office/drawing/2014/main" id="{F8728229-4CFA-4537-9AE9-9D20B1A8EE47}"/>
                </a:ext>
              </a:extLst>
            </p:cNvPr>
            <p:cNvSpPr/>
            <p:nvPr/>
          </p:nvSpPr>
          <p:spPr>
            <a:xfrm flipH="1">
              <a:off x="3270895" y="3408257"/>
              <a:ext cx="416641" cy="473758"/>
            </a:xfrm>
            <a:prstGeom prst="downArrow">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9" name="Down Arrow 28">
              <a:extLst>
                <a:ext uri="{FF2B5EF4-FFF2-40B4-BE49-F238E27FC236}">
                  <a16:creationId xmlns="" xmlns:a16="http://schemas.microsoft.com/office/drawing/2014/main" id="{4F735176-31F4-4152-9FCB-142D67B28695}"/>
                </a:ext>
              </a:extLst>
            </p:cNvPr>
            <p:cNvSpPr/>
            <p:nvPr/>
          </p:nvSpPr>
          <p:spPr>
            <a:xfrm flipH="1">
              <a:off x="3233978" y="4543741"/>
              <a:ext cx="416641" cy="471839"/>
            </a:xfrm>
            <a:prstGeom prst="downArrow">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grpSp>
      <p:sp>
        <p:nvSpPr>
          <p:cNvPr id="90116" name="TextBox 2">
            <a:extLst>
              <a:ext uri="{FF2B5EF4-FFF2-40B4-BE49-F238E27FC236}">
                <a16:creationId xmlns="" xmlns:a16="http://schemas.microsoft.com/office/drawing/2014/main" id="{DB61D7E5-A311-45AF-96D4-B46460C64990}"/>
              </a:ext>
            </a:extLst>
          </p:cNvPr>
          <p:cNvSpPr txBox="1">
            <a:spLocks noChangeArrowheads="1"/>
          </p:cNvSpPr>
          <p:nvPr/>
        </p:nvSpPr>
        <p:spPr bwMode="auto">
          <a:xfrm>
            <a:off x="1341448" y="4767247"/>
            <a:ext cx="93726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pPr>
            <a:r>
              <a:rPr lang="en-US" altLang="en-US" sz="2300" i="1" dirty="0">
                <a:solidFill>
                  <a:srgbClr val="C00000"/>
                </a:solidFill>
                <a:latin typeface="Arial" panose="020B0604020202020204" pitchFamily="34" charset="0"/>
                <a:cs typeface="Arial" panose="020B0604020202020204" pitchFamily="34" charset="0"/>
              </a:rPr>
              <a:t>Detected a TB prevalence of 1066/100,000: &gt;4 X national estimate</a:t>
            </a:r>
          </a:p>
          <a:p>
            <a:pPr algn="ctr">
              <a:spcBef>
                <a:spcPct val="0"/>
              </a:spcBef>
            </a:pPr>
            <a:r>
              <a:rPr lang="en-US" altLang="en-US" sz="2300" i="1" dirty="0">
                <a:solidFill>
                  <a:srgbClr val="C00000"/>
                </a:solidFill>
                <a:latin typeface="Arial" panose="020B0604020202020204" pitchFamily="34" charset="0"/>
                <a:cs typeface="Arial" panose="020B0604020202020204" pitchFamily="34" charset="0"/>
              </a:rPr>
              <a:t>8% HIV prevalence: 4 X national estimate </a:t>
            </a:r>
          </a:p>
        </p:txBody>
      </p:sp>
      <p:sp>
        <p:nvSpPr>
          <p:cNvPr id="90117" name="TextBox 4">
            <a:extLst>
              <a:ext uri="{FF2B5EF4-FFF2-40B4-BE49-F238E27FC236}">
                <a16:creationId xmlns="" xmlns:a16="http://schemas.microsoft.com/office/drawing/2014/main" id="{50EAE648-823E-4693-921B-B36F0921D141}"/>
              </a:ext>
            </a:extLst>
          </p:cNvPr>
          <p:cNvSpPr txBox="1">
            <a:spLocks noChangeArrowheads="1"/>
          </p:cNvSpPr>
          <p:nvPr/>
        </p:nvSpPr>
        <p:spPr bwMode="auto">
          <a:xfrm>
            <a:off x="0" y="76200"/>
            <a:ext cx="1219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dirty="0">
                <a:latin typeface="Arial" panose="020B0604020202020204" pitchFamily="34" charset="0"/>
                <a:cs typeface="Arial" panose="020B0604020202020204" pitchFamily="34" charset="0"/>
              </a:rPr>
              <a:t>	</a:t>
            </a:r>
            <a:r>
              <a:rPr lang="en-US" altLang="en-US" dirty="0" smtClean="0">
                <a:latin typeface="Arial" panose="020B0604020202020204" pitchFamily="34" charset="0"/>
                <a:cs typeface="Arial" panose="020B0604020202020204" pitchFamily="34" charset="0"/>
              </a:rPr>
              <a:t>			</a:t>
            </a:r>
            <a:r>
              <a:rPr lang="en-US" altLang="en-US" dirty="0" smtClean="0">
                <a:solidFill>
                  <a:srgbClr val="FF0000"/>
                </a:solidFill>
                <a:latin typeface="Arial" panose="020B0604020202020204" pitchFamily="34" charset="0"/>
                <a:cs typeface="Arial" panose="020B0604020202020204" pitchFamily="34" charset="0"/>
              </a:rPr>
              <a:t>Active </a:t>
            </a:r>
            <a:r>
              <a:rPr lang="en-US" altLang="en-US" dirty="0">
                <a:solidFill>
                  <a:srgbClr val="FF0000"/>
                </a:solidFill>
                <a:latin typeface="Arial" panose="020B0604020202020204" pitchFamily="34" charset="0"/>
                <a:cs typeface="Arial" panose="020B0604020202020204" pitchFamily="34" charset="0"/>
              </a:rPr>
              <a:t>Case Finding for TB in Slums in Haiti</a:t>
            </a:r>
            <a:endParaRPr lang="en-US" altLang="en-US" dirty="0">
              <a:solidFill>
                <a:srgbClr val="FF0000"/>
              </a:solidFill>
            </a:endParaRPr>
          </a:p>
        </p:txBody>
      </p:sp>
      <p:sp>
        <p:nvSpPr>
          <p:cNvPr id="90118" name="TextBox 5">
            <a:extLst>
              <a:ext uri="{FF2B5EF4-FFF2-40B4-BE49-F238E27FC236}">
                <a16:creationId xmlns="" xmlns:a16="http://schemas.microsoft.com/office/drawing/2014/main" id="{5B2C3467-4468-43C6-A8C5-52427ED0E4F8}"/>
              </a:ext>
            </a:extLst>
          </p:cNvPr>
          <p:cNvSpPr txBox="1">
            <a:spLocks noChangeArrowheads="1"/>
          </p:cNvSpPr>
          <p:nvPr/>
        </p:nvSpPr>
        <p:spPr bwMode="auto">
          <a:xfrm>
            <a:off x="1205345" y="5697507"/>
            <a:ext cx="1034103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dirty="0">
                <a:latin typeface="New roman"/>
              </a:rPr>
              <a:t>Rivera VR et al </a:t>
            </a:r>
            <a:r>
              <a:rPr lang="en-US" altLang="en-US" sz="1400" b="1" i="1" dirty="0">
                <a:latin typeface="New roman"/>
              </a:rPr>
              <a:t>The International Journal of Tuberculosis and Lung Disease</a:t>
            </a:r>
            <a:r>
              <a:rPr lang="en-US" altLang="en-US" sz="1400" b="1" dirty="0">
                <a:latin typeface="New roman"/>
              </a:rPr>
              <a:t>, (21);  11; </a:t>
            </a:r>
            <a:r>
              <a:rPr lang="en-US" altLang="en-US" sz="1400" dirty="0">
                <a:latin typeface="New roman"/>
              </a:rPr>
              <a:t>1140-1146; </a:t>
            </a:r>
            <a:r>
              <a:rPr lang="en-US" altLang="en-US" sz="1400" b="1" dirty="0">
                <a:latin typeface="New roman"/>
              </a:rPr>
              <a:t> </a:t>
            </a:r>
            <a:r>
              <a:rPr lang="en-US" altLang="en-US" sz="1400" dirty="0">
                <a:latin typeface="New roman"/>
              </a:rPr>
              <a:t>1 </a:t>
            </a:r>
            <a:r>
              <a:rPr lang="en-US" altLang="en-US" sz="1400" dirty="0" smtClean="0">
                <a:latin typeface="New roman"/>
              </a:rPr>
              <a:t>November 2017</a:t>
            </a:r>
            <a:endParaRPr lang="en-US" altLang="en-US" sz="2000" dirty="0">
              <a:latin typeface="New roman"/>
            </a:endParaRPr>
          </a:p>
        </p:txBody>
      </p:sp>
    </p:spTree>
    <p:extLst>
      <p:ext uri="{BB962C8B-B14F-4D97-AF65-F5344CB8AC3E}">
        <p14:creationId xmlns:p14="http://schemas.microsoft.com/office/powerpoint/2010/main" val="26994761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a:extLst>
              <a:ext uri="{FF2B5EF4-FFF2-40B4-BE49-F238E27FC236}">
                <a16:creationId xmlns="" xmlns:a16="http://schemas.microsoft.com/office/drawing/2014/main" id="{87B52D2B-AC04-4C73-ABDB-6E34106F0010}"/>
              </a:ext>
            </a:extLst>
          </p:cNvPr>
          <p:cNvSpPr>
            <a:spLocks noGrp="1"/>
          </p:cNvSpPr>
          <p:nvPr>
            <p:ph type="title"/>
          </p:nvPr>
        </p:nvSpPr>
        <p:spPr>
          <a:xfrm>
            <a:off x="1524000" y="-76200"/>
            <a:ext cx="9205913" cy="685800"/>
          </a:xfrm>
        </p:spPr>
        <p:txBody>
          <a:bodyPr>
            <a:normAutofit fontScale="90000"/>
          </a:bodyPr>
          <a:lstStyle/>
          <a:p>
            <a:r>
              <a:rPr lang="en-US" altLang="en-US" b="0" dirty="0">
                <a:solidFill>
                  <a:srgbClr val="FF0000"/>
                </a:solidFill>
              </a:rPr>
              <a:t>GHESKIO</a:t>
            </a:r>
            <a:r>
              <a:rPr lang="en-US" altLang="en-US" sz="3600" b="0" dirty="0">
                <a:solidFill>
                  <a:srgbClr val="FF0000"/>
                </a:solidFill>
              </a:rPr>
              <a:t> Response to 2010 Cholera epidemic</a:t>
            </a:r>
          </a:p>
        </p:txBody>
      </p:sp>
      <p:sp>
        <p:nvSpPr>
          <p:cNvPr id="94211" name="Content Placeholder 3">
            <a:extLst>
              <a:ext uri="{FF2B5EF4-FFF2-40B4-BE49-F238E27FC236}">
                <a16:creationId xmlns="" xmlns:a16="http://schemas.microsoft.com/office/drawing/2014/main" id="{DB6BA6B1-C7AE-497C-889E-5208D11A2A3F}"/>
              </a:ext>
            </a:extLst>
          </p:cNvPr>
          <p:cNvSpPr>
            <a:spLocks noGrp="1"/>
          </p:cNvSpPr>
          <p:nvPr>
            <p:ph idx="1"/>
          </p:nvPr>
        </p:nvSpPr>
        <p:spPr>
          <a:xfrm>
            <a:off x="266331" y="457200"/>
            <a:ext cx="11638624" cy="5421313"/>
          </a:xfrm>
        </p:spPr>
        <p:txBody>
          <a:bodyPr/>
          <a:lstStyle/>
          <a:p>
            <a:pPr marL="0" indent="0">
              <a:buFont typeface="Arial" panose="020B0604020202020204" pitchFamily="34" charset="0"/>
              <a:buNone/>
            </a:pPr>
            <a:r>
              <a:rPr lang="en-US" altLang="en-US" dirty="0"/>
              <a:t>1. Cholera Treatment Centers (CTC</a:t>
            </a:r>
            <a:r>
              <a:rPr lang="en-US" altLang="en-US" dirty="0" smtClean="0"/>
              <a:t>)			                  ORPs</a:t>
            </a:r>
            <a:r>
              <a:rPr lang="en-US" altLang="en-US" sz="4400" dirty="0" smtClean="0"/>
              <a:t> </a:t>
            </a:r>
            <a:endParaRPr lang="en-US" altLang="en-US" dirty="0"/>
          </a:p>
        </p:txBody>
      </p:sp>
      <p:pic>
        <p:nvPicPr>
          <p:cNvPr id="94212" name="Picture 7" descr="D:\DSC_0824.JPG">
            <a:extLst>
              <a:ext uri="{FF2B5EF4-FFF2-40B4-BE49-F238E27FC236}">
                <a16:creationId xmlns="" xmlns:a16="http://schemas.microsoft.com/office/drawing/2014/main" id="{612F1F20-EFC5-4ED2-89E7-90B1700908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 y="1195387"/>
            <a:ext cx="27051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3" name="Picture 2" descr="C:\Users\Jwpape\AppData\Local\Microsoft\Windows\Temporary Internet Files\Content.Outlook\W8MY82Y7\CTC Picture 1.jpg">
            <a:extLst>
              <a:ext uri="{FF2B5EF4-FFF2-40B4-BE49-F238E27FC236}">
                <a16:creationId xmlns="" xmlns:a16="http://schemas.microsoft.com/office/drawing/2014/main" id="{E6CDC6AB-1EF7-4336-84A8-07FE525BA9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5150" y="1128915"/>
            <a:ext cx="2816225"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4" name="Content Placeholder 3">
            <a:extLst>
              <a:ext uri="{FF2B5EF4-FFF2-40B4-BE49-F238E27FC236}">
                <a16:creationId xmlns="" xmlns:a16="http://schemas.microsoft.com/office/drawing/2014/main" id="{6ED0E5FC-EA32-4EA2-B3C1-A54A991B97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2990" y="4856265"/>
            <a:ext cx="565785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5" name="TextBox 8">
            <a:extLst>
              <a:ext uri="{FF2B5EF4-FFF2-40B4-BE49-F238E27FC236}">
                <a16:creationId xmlns="" xmlns:a16="http://schemas.microsoft.com/office/drawing/2014/main" id="{7044CDE0-A7E1-4D7F-8FD7-F2DB93DD509B}"/>
              </a:ext>
            </a:extLst>
          </p:cNvPr>
          <p:cNvSpPr txBox="1">
            <a:spLocks noChangeArrowheads="1"/>
          </p:cNvSpPr>
          <p:nvPr/>
        </p:nvSpPr>
        <p:spPr bwMode="auto">
          <a:xfrm>
            <a:off x="555125" y="4326252"/>
            <a:ext cx="817739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100" dirty="0"/>
              <a:t> </a:t>
            </a:r>
            <a:r>
              <a:rPr lang="en-US" altLang="en-US" dirty="0"/>
              <a:t>3. Introduction of oral cholera vaccine</a:t>
            </a:r>
          </a:p>
        </p:txBody>
      </p:sp>
      <p:sp>
        <p:nvSpPr>
          <p:cNvPr id="94216" name="TextBox 10">
            <a:extLst>
              <a:ext uri="{FF2B5EF4-FFF2-40B4-BE49-F238E27FC236}">
                <a16:creationId xmlns="" xmlns:a16="http://schemas.microsoft.com/office/drawing/2014/main" id="{2F262DC4-36F1-4F00-BE59-3ED2BBBE36BE}"/>
              </a:ext>
            </a:extLst>
          </p:cNvPr>
          <p:cNvSpPr txBox="1">
            <a:spLocks noChangeArrowheads="1"/>
          </p:cNvSpPr>
          <p:nvPr/>
        </p:nvSpPr>
        <p:spPr bwMode="auto">
          <a:xfrm>
            <a:off x="266331" y="3395458"/>
            <a:ext cx="5761089"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dirty="0"/>
              <a:t>   2. Chlorine factory </a:t>
            </a:r>
          </a:p>
        </p:txBody>
      </p:sp>
      <p:pic>
        <p:nvPicPr>
          <p:cNvPr id="94217" name="Picture 2">
            <a:extLst>
              <a:ext uri="{FF2B5EF4-FFF2-40B4-BE49-F238E27FC236}">
                <a16:creationId xmlns="" xmlns:a16="http://schemas.microsoft.com/office/drawing/2014/main" id="{AE6EAA86-8389-45F4-A26A-BACF9D9747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84520" y="2995408"/>
            <a:ext cx="3657600" cy="1385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8" name="Picture 2">
            <a:extLst>
              <a:ext uri="{FF2B5EF4-FFF2-40B4-BE49-F238E27FC236}">
                <a16:creationId xmlns="" xmlns:a16="http://schemas.microsoft.com/office/drawing/2014/main" id="{16064844-E986-4DA3-9CA2-B6FA7F87C65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33281" y="1143000"/>
            <a:ext cx="2611437"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9" name="Picture 2" descr="D:\DSC_0970.JPG">
            <a:extLst>
              <a:ext uri="{FF2B5EF4-FFF2-40B4-BE49-F238E27FC236}">
                <a16:creationId xmlns="" xmlns:a16="http://schemas.microsoft.com/office/drawing/2014/main" id="{6F20E51C-B872-45D1-B8AB-159699299D0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56623" y="1116329"/>
            <a:ext cx="2611867" cy="181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71270" y="5332021"/>
            <a:ext cx="3642985" cy="461665"/>
          </a:xfrm>
          <a:prstGeom prst="rect">
            <a:avLst/>
          </a:prstGeom>
          <a:noFill/>
        </p:spPr>
        <p:txBody>
          <a:bodyPr wrap="none" rtlCol="0">
            <a:spAutoFit/>
          </a:bodyPr>
          <a:lstStyle/>
          <a:p>
            <a:pPr marL="285750" indent="-285750">
              <a:buFont typeface="Wingdings" panose="05000000000000000000" pitchFamily="2" charset="2"/>
              <a:buChar char="Ø"/>
            </a:pPr>
            <a:r>
              <a:rPr lang="en-US" sz="2400" dirty="0" smtClean="0"/>
              <a:t>Changed WHO guidelines</a:t>
            </a:r>
            <a:endParaRPr lang="en-US" sz="2400" dirty="0"/>
          </a:p>
        </p:txBody>
      </p:sp>
    </p:spTree>
    <p:extLst>
      <p:ext uri="{BB962C8B-B14F-4D97-AF65-F5344CB8AC3E}">
        <p14:creationId xmlns:p14="http://schemas.microsoft.com/office/powerpoint/2010/main" val="16530440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a:extLst>
              <a:ext uri="{FF2B5EF4-FFF2-40B4-BE49-F238E27FC236}">
                <a16:creationId xmlns="" xmlns:a16="http://schemas.microsoft.com/office/drawing/2014/main" id="{72E446D3-D307-414F-92B9-1CD0D25266BD}"/>
              </a:ext>
            </a:extLst>
          </p:cNvPr>
          <p:cNvSpPr>
            <a:spLocks noGrp="1"/>
          </p:cNvSpPr>
          <p:nvPr>
            <p:ph type="title"/>
          </p:nvPr>
        </p:nvSpPr>
        <p:spPr>
          <a:xfrm>
            <a:off x="1295400" y="0"/>
            <a:ext cx="9448800" cy="1143000"/>
          </a:xfrm>
        </p:spPr>
        <p:txBody>
          <a:bodyPr>
            <a:normAutofit/>
          </a:bodyPr>
          <a:lstStyle/>
          <a:p>
            <a:r>
              <a:rPr lang="en-US" altLang="en-US" sz="4400" b="0" dirty="0">
                <a:solidFill>
                  <a:srgbClr val="FF0000"/>
                </a:solidFill>
              </a:rPr>
              <a:t>Two most critical issues in AIDS care</a:t>
            </a:r>
          </a:p>
        </p:txBody>
      </p:sp>
      <p:sp>
        <p:nvSpPr>
          <p:cNvPr id="98307" name="Content Placeholder 2">
            <a:extLst>
              <a:ext uri="{FF2B5EF4-FFF2-40B4-BE49-F238E27FC236}">
                <a16:creationId xmlns="" xmlns:a16="http://schemas.microsoft.com/office/drawing/2014/main" id="{FA0C91A2-2ACF-4F60-A19E-43912CFAC396}"/>
              </a:ext>
            </a:extLst>
          </p:cNvPr>
          <p:cNvSpPr>
            <a:spLocks noGrp="1"/>
          </p:cNvSpPr>
          <p:nvPr>
            <p:ph idx="1"/>
          </p:nvPr>
        </p:nvSpPr>
        <p:spPr>
          <a:xfrm>
            <a:off x="750480" y="2118511"/>
            <a:ext cx="10691040" cy="4007654"/>
          </a:xfrm>
        </p:spPr>
        <p:txBody>
          <a:bodyPr/>
          <a:lstStyle/>
          <a:p>
            <a:pPr>
              <a:buClr>
                <a:srgbClr val="C00000"/>
              </a:buClr>
            </a:pPr>
            <a:r>
              <a:rPr lang="en-US" altLang="en-US" sz="4000" dirty="0"/>
              <a:t>Linkage to care </a:t>
            </a:r>
          </a:p>
          <a:p>
            <a:pPr>
              <a:buClr>
                <a:srgbClr val="C00000"/>
              </a:buClr>
            </a:pPr>
            <a:endParaRPr lang="en-US" altLang="en-US" sz="4000" dirty="0"/>
          </a:p>
          <a:p>
            <a:pPr>
              <a:buClr>
                <a:srgbClr val="C00000"/>
              </a:buClr>
            </a:pPr>
            <a:endParaRPr lang="en-US" altLang="en-US" sz="4000" dirty="0" smtClean="0"/>
          </a:p>
          <a:p>
            <a:pPr>
              <a:buClr>
                <a:srgbClr val="C00000"/>
              </a:buClr>
            </a:pPr>
            <a:r>
              <a:rPr lang="en-US" altLang="en-US" sz="4000" dirty="0" smtClean="0"/>
              <a:t>Retention </a:t>
            </a:r>
            <a:r>
              <a:rPr lang="en-US" altLang="en-US" sz="4000" dirty="0"/>
              <a:t>in care</a:t>
            </a:r>
          </a:p>
        </p:txBody>
      </p:sp>
    </p:spTree>
    <p:extLst>
      <p:ext uri="{BB962C8B-B14F-4D97-AF65-F5344CB8AC3E}">
        <p14:creationId xmlns:p14="http://schemas.microsoft.com/office/powerpoint/2010/main" val="7454504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a:extLst>
              <a:ext uri="{FF2B5EF4-FFF2-40B4-BE49-F238E27FC236}">
                <a16:creationId xmlns="" xmlns:a16="http://schemas.microsoft.com/office/drawing/2014/main" id="{CD9F038A-4C84-4508-A26F-D85D4D0A141F}"/>
              </a:ext>
            </a:extLst>
          </p:cNvPr>
          <p:cNvSpPr>
            <a:spLocks noGrp="1"/>
          </p:cNvSpPr>
          <p:nvPr>
            <p:ph type="title"/>
          </p:nvPr>
        </p:nvSpPr>
        <p:spPr>
          <a:xfrm>
            <a:off x="1604963" y="-228600"/>
            <a:ext cx="9063037" cy="1225550"/>
          </a:xfrm>
        </p:spPr>
        <p:txBody>
          <a:bodyPr/>
          <a:lstStyle/>
          <a:p>
            <a:pPr eaLnBrk="1" hangingPunct="1"/>
            <a:r>
              <a:rPr lang="en-US" altLang="en-US" b="0" dirty="0">
                <a:solidFill>
                  <a:srgbClr val="FF0000"/>
                </a:solidFill>
              </a:rPr>
              <a:t>Standard vs. Same-day ART</a:t>
            </a:r>
          </a:p>
        </p:txBody>
      </p:sp>
      <p:graphicFrame>
        <p:nvGraphicFramePr>
          <p:cNvPr id="99331" name="Content Placeholder 3">
            <a:extLst>
              <a:ext uri="{FF2B5EF4-FFF2-40B4-BE49-F238E27FC236}">
                <a16:creationId xmlns="" xmlns:a16="http://schemas.microsoft.com/office/drawing/2014/main" id="{50D842DC-E5F1-448B-88E8-9C878CE57FBC}"/>
              </a:ext>
            </a:extLst>
          </p:cNvPr>
          <p:cNvGraphicFramePr>
            <a:graphicFrameLocks noGrp="1"/>
          </p:cNvGraphicFramePr>
          <p:nvPr>
            <p:ph idx="1"/>
            <p:extLst>
              <p:ext uri="{D42A27DB-BD31-4B8C-83A1-F6EECF244321}">
                <p14:modId xmlns:p14="http://schemas.microsoft.com/office/powerpoint/2010/main" val="4184524568"/>
              </p:ext>
            </p:extLst>
          </p:nvPr>
        </p:nvGraphicFramePr>
        <p:xfrm>
          <a:off x="558800" y="635001"/>
          <a:ext cx="11150600" cy="4510578"/>
        </p:xfrm>
        <a:graphic>
          <a:graphicData uri="http://schemas.openxmlformats.org/presentationml/2006/ole">
            <mc:AlternateContent xmlns:mc="http://schemas.openxmlformats.org/markup-compatibility/2006">
              <mc:Choice xmlns:v="urn:schemas-microsoft-com:vml" Requires="v">
                <p:oleObj spid="_x0000_s6270" name="Chart" r:id="rId4" imgW="11156647" imgH="4913802" progId="Excel.Chart.8">
                  <p:embed/>
                </p:oleObj>
              </mc:Choice>
              <mc:Fallback>
                <p:oleObj name="Chart" r:id="rId4" imgW="11156647" imgH="4913802" progId="Excel.Chart.8">
                  <p:embed/>
                  <p:pic>
                    <p:nvPicPr>
                      <p:cNvPr id="99331" name="Content Placeholder 3">
                        <a:extLst>
                          <a:ext uri="{FF2B5EF4-FFF2-40B4-BE49-F238E27FC236}">
                            <a16:creationId xmlns="" xmlns:a16="http://schemas.microsoft.com/office/drawing/2014/main" id="{50D842DC-E5F1-448B-88E8-9C878CE57FBC}"/>
                          </a:ext>
                        </a:extLst>
                      </p:cNvPr>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800" y="635001"/>
                        <a:ext cx="11150600" cy="4510578"/>
                      </a:xfrm>
                      <a:prstGeom prst="rect">
                        <a:avLst/>
                      </a:prstGeom>
                    </p:spPr>
                  </p:pic>
                </p:oleObj>
              </mc:Fallback>
            </mc:AlternateContent>
          </a:graphicData>
        </a:graphic>
      </p:graphicFrame>
      <p:sp>
        <p:nvSpPr>
          <p:cNvPr id="99332" name="TextBox 1">
            <a:extLst>
              <a:ext uri="{FF2B5EF4-FFF2-40B4-BE49-F238E27FC236}">
                <a16:creationId xmlns="" xmlns:a16="http://schemas.microsoft.com/office/drawing/2014/main" id="{1FAB0727-3E71-44BD-869F-A6B728FDEE58}"/>
              </a:ext>
            </a:extLst>
          </p:cNvPr>
          <p:cNvSpPr txBox="1">
            <a:spLocks noChangeArrowheads="1"/>
          </p:cNvSpPr>
          <p:nvPr/>
        </p:nvSpPr>
        <p:spPr bwMode="auto">
          <a:xfrm>
            <a:off x="3750714" y="5862280"/>
            <a:ext cx="5943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dirty="0">
                <a:latin typeface="New roman"/>
              </a:rPr>
              <a:t>Koenig </a:t>
            </a:r>
            <a:r>
              <a:rPr lang="en-US" altLang="en-US" sz="1400" dirty="0" err="1">
                <a:latin typeface="New roman"/>
              </a:rPr>
              <a:t>S,et</a:t>
            </a:r>
            <a:r>
              <a:rPr lang="en-US" altLang="en-US" sz="1400" dirty="0">
                <a:latin typeface="New roman"/>
              </a:rPr>
              <a:t> al </a:t>
            </a:r>
            <a:r>
              <a:rPr lang="en-US" altLang="en-US" sz="1400" i="1" dirty="0" smtClean="0">
                <a:latin typeface="New roman"/>
              </a:rPr>
              <a:t> </a:t>
            </a:r>
            <a:r>
              <a:rPr lang="en-US" altLang="en-US" sz="1400" b="1" i="1" dirty="0" err="1">
                <a:latin typeface="New roman"/>
              </a:rPr>
              <a:t>PLoS</a:t>
            </a:r>
            <a:r>
              <a:rPr lang="en-US" altLang="en-US" sz="1400" b="1" i="1" dirty="0">
                <a:latin typeface="New roman"/>
              </a:rPr>
              <a:t> Med.</a:t>
            </a:r>
            <a:r>
              <a:rPr lang="en-US" altLang="en-US" sz="1400" i="1" dirty="0">
                <a:latin typeface="New roman"/>
              </a:rPr>
              <a:t> </a:t>
            </a:r>
            <a:r>
              <a:rPr lang="en-US" altLang="en-US" sz="1400" dirty="0">
                <a:latin typeface="New roman"/>
              </a:rPr>
              <a:t>2017 Jul 25;14(7):e1002357. </a:t>
            </a:r>
          </a:p>
        </p:txBody>
      </p:sp>
      <p:sp>
        <p:nvSpPr>
          <p:cNvPr id="97285" name="TextBox 1">
            <a:extLst>
              <a:ext uri="{FF2B5EF4-FFF2-40B4-BE49-F238E27FC236}">
                <a16:creationId xmlns="" xmlns:a16="http://schemas.microsoft.com/office/drawing/2014/main" id="{60FB9BA1-8DEE-4272-8E02-8F0C60911807}"/>
              </a:ext>
            </a:extLst>
          </p:cNvPr>
          <p:cNvSpPr txBox="1">
            <a:spLocks noChangeArrowheads="1"/>
          </p:cNvSpPr>
          <p:nvPr/>
        </p:nvSpPr>
        <p:spPr bwMode="auto">
          <a:xfrm>
            <a:off x="2838450" y="1828800"/>
            <a:ext cx="34290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endParaRPr lang="en-US" altLang="en-US" sz="1350"/>
          </a:p>
        </p:txBody>
      </p:sp>
      <p:sp>
        <p:nvSpPr>
          <p:cNvPr id="99334" name="ZoneTexte 1">
            <a:extLst>
              <a:ext uri="{FF2B5EF4-FFF2-40B4-BE49-F238E27FC236}">
                <a16:creationId xmlns="" xmlns:a16="http://schemas.microsoft.com/office/drawing/2014/main" id="{B24FB2CF-FE4D-4E01-8EC1-9584D9C457E3}"/>
              </a:ext>
            </a:extLst>
          </p:cNvPr>
          <p:cNvSpPr txBox="1">
            <a:spLocks noChangeArrowheads="1"/>
          </p:cNvSpPr>
          <p:nvPr/>
        </p:nvSpPr>
        <p:spPr bwMode="auto">
          <a:xfrm>
            <a:off x="2896639" y="5145579"/>
            <a:ext cx="73849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dirty="0"/>
              <a:t>NOW test and treat included in WHO guidelines</a:t>
            </a:r>
          </a:p>
        </p:txBody>
      </p:sp>
      <p:sp>
        <p:nvSpPr>
          <p:cNvPr id="4" name="Right Arrow 3"/>
          <p:cNvSpPr/>
          <p:nvPr/>
        </p:nvSpPr>
        <p:spPr>
          <a:xfrm>
            <a:off x="1371600" y="5273896"/>
            <a:ext cx="1305098" cy="18288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16796"/>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0480" y="96514"/>
            <a:ext cx="10691040" cy="1143000"/>
          </a:xfrm>
        </p:spPr>
        <p:txBody>
          <a:bodyPr/>
          <a:lstStyle/>
          <a:p>
            <a:r>
              <a:rPr lang="en-US" dirty="0" smtClean="0"/>
              <a:t>Retention in Care is complex</a:t>
            </a:r>
            <a:endParaRPr lang="en-US" dirty="0"/>
          </a:p>
        </p:txBody>
      </p:sp>
      <p:sp>
        <p:nvSpPr>
          <p:cNvPr id="3" name="Espace réservé du contenu 2"/>
          <p:cNvSpPr>
            <a:spLocks noGrp="1"/>
          </p:cNvSpPr>
          <p:nvPr>
            <p:ph idx="1"/>
          </p:nvPr>
        </p:nvSpPr>
        <p:spPr>
          <a:xfrm>
            <a:off x="215928" y="1493327"/>
            <a:ext cx="11760144" cy="4525963"/>
          </a:xfrm>
        </p:spPr>
        <p:txBody>
          <a:bodyPr>
            <a:normAutofit fontScale="85000" lnSpcReduction="20000"/>
          </a:bodyPr>
          <a:lstStyle/>
          <a:p>
            <a:pPr marL="0" indent="0">
              <a:buNone/>
            </a:pPr>
            <a:r>
              <a:rPr lang="en-US" dirty="0" smtClean="0"/>
              <a:t>						</a:t>
            </a:r>
            <a:r>
              <a:rPr lang="en-US" sz="3500" b="1" dirty="0" smtClean="0"/>
              <a:t>Majority of new patients are well!</a:t>
            </a:r>
            <a:endParaRPr lang="en-US" b="1" dirty="0" smtClean="0"/>
          </a:p>
          <a:p>
            <a:endParaRPr lang="en-US" dirty="0" smtClean="0"/>
          </a:p>
          <a:p>
            <a:r>
              <a:rPr lang="en-US" dirty="0" smtClean="0"/>
              <a:t>Nutritional support</a:t>
            </a:r>
          </a:p>
          <a:p>
            <a:pPr lvl="1"/>
            <a:r>
              <a:rPr lang="en-US" altLang="en-US" sz="2600" b="1" i="1" dirty="0" smtClean="0">
                <a:latin typeface="New roman"/>
              </a:rPr>
              <a:t>CROI</a:t>
            </a:r>
            <a:r>
              <a:rPr lang="en-US" altLang="en-US" sz="2600" dirty="0" smtClean="0">
                <a:latin typeface="New roman"/>
              </a:rPr>
              <a:t> </a:t>
            </a:r>
            <a:r>
              <a:rPr lang="en-US" altLang="en-US" sz="2600" dirty="0">
                <a:latin typeface="New roman"/>
              </a:rPr>
              <a:t>2018, Boston, March 4-7</a:t>
            </a:r>
            <a:endParaRPr lang="en-US" altLang="en-US" sz="3500" dirty="0">
              <a:latin typeface="New roman"/>
            </a:endParaRPr>
          </a:p>
          <a:p>
            <a:endParaRPr lang="en-US" dirty="0" smtClean="0"/>
          </a:p>
          <a:p>
            <a:r>
              <a:rPr lang="en-US" dirty="0" smtClean="0"/>
              <a:t>Decrease time in clinics</a:t>
            </a:r>
          </a:p>
          <a:p>
            <a:pPr lvl="1"/>
            <a:r>
              <a:rPr lang="en-US" altLang="en-US" sz="2600" dirty="0" err="1">
                <a:latin typeface="New roman"/>
              </a:rPr>
              <a:t>Guiteau</a:t>
            </a:r>
            <a:r>
              <a:rPr lang="en-US" altLang="en-US" sz="2600" dirty="0">
                <a:latin typeface="New roman"/>
              </a:rPr>
              <a:t> C et al </a:t>
            </a:r>
            <a:r>
              <a:rPr lang="en-US" altLang="en-US" sz="2600" b="1" dirty="0">
                <a:latin typeface="New roman"/>
              </a:rPr>
              <a:t> </a:t>
            </a:r>
            <a:r>
              <a:rPr lang="en-US" altLang="en-US" sz="2600" b="1" i="1" dirty="0">
                <a:latin typeface="New roman"/>
              </a:rPr>
              <a:t>JAIDS 2018 </a:t>
            </a:r>
            <a:r>
              <a:rPr lang="en-US" altLang="en-US" sz="2600" dirty="0">
                <a:latin typeface="New roman"/>
              </a:rPr>
              <a:t>Sept 1;79(1</a:t>
            </a:r>
            <a:r>
              <a:rPr lang="en-US" altLang="en-US" sz="2600" dirty="0" smtClean="0">
                <a:latin typeface="New roman"/>
              </a:rPr>
              <a:t>)</a:t>
            </a:r>
          </a:p>
          <a:p>
            <a:endParaRPr lang="en-US" sz="3000" dirty="0" smtClean="0">
              <a:latin typeface="New roman"/>
            </a:endParaRPr>
          </a:p>
          <a:p>
            <a:r>
              <a:rPr lang="en-US" sz="3000" dirty="0" smtClean="0">
                <a:latin typeface="New roman"/>
              </a:rPr>
              <a:t>Transportation support</a:t>
            </a:r>
            <a:endParaRPr lang="en-US" sz="3000" dirty="0" smtClean="0"/>
          </a:p>
          <a:p>
            <a:endParaRPr lang="en-US" dirty="0" smtClean="0"/>
          </a:p>
          <a:p>
            <a:r>
              <a:rPr lang="en-US" dirty="0" smtClean="0"/>
              <a:t>Frequent reminders phone calls</a:t>
            </a:r>
            <a:endParaRPr lang="en-US" dirty="0"/>
          </a:p>
        </p:txBody>
      </p:sp>
    </p:spTree>
    <p:extLst>
      <p:ext uri="{BB962C8B-B14F-4D97-AF65-F5344CB8AC3E}">
        <p14:creationId xmlns:p14="http://schemas.microsoft.com/office/powerpoint/2010/main" val="34409279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480" y="-70338"/>
            <a:ext cx="10691040" cy="782515"/>
          </a:xfrm>
        </p:spPr>
        <p:txBody>
          <a:bodyPr>
            <a:normAutofit/>
          </a:bodyPr>
          <a:lstStyle/>
          <a:p>
            <a:r>
              <a:rPr lang="en-US" b="0" dirty="0" smtClean="0">
                <a:solidFill>
                  <a:srgbClr val="FF0000"/>
                </a:solidFill>
              </a:rPr>
              <a:t>Provision of HIV care at times of crisis</a:t>
            </a:r>
            <a:endParaRPr lang="en-US" b="0" dirty="0">
              <a:solidFill>
                <a:srgbClr val="FF0000"/>
              </a:solidFill>
            </a:endParaRPr>
          </a:p>
        </p:txBody>
      </p:sp>
      <p:sp>
        <p:nvSpPr>
          <p:cNvPr id="3" name="Content Placeholder 2"/>
          <p:cNvSpPr>
            <a:spLocks noGrp="1"/>
          </p:cNvSpPr>
          <p:nvPr>
            <p:ph idx="1"/>
          </p:nvPr>
        </p:nvSpPr>
        <p:spPr>
          <a:xfrm>
            <a:off x="114300" y="958362"/>
            <a:ext cx="12077700" cy="5985646"/>
          </a:xfrm>
        </p:spPr>
        <p:txBody>
          <a:bodyPr>
            <a:normAutofit/>
          </a:bodyPr>
          <a:lstStyle/>
          <a:p>
            <a:r>
              <a:rPr lang="en-US" dirty="0" smtClean="0"/>
              <a:t>Need to develop a contingency </a:t>
            </a:r>
            <a:r>
              <a:rPr lang="en-US" dirty="0"/>
              <a:t>plan </a:t>
            </a:r>
            <a:endParaRPr lang="en-US" dirty="0" smtClean="0"/>
          </a:p>
          <a:p>
            <a:pPr lvl="1"/>
            <a:r>
              <a:rPr lang="en-US" dirty="0" smtClean="0"/>
              <a:t>adapted to the context , </a:t>
            </a:r>
          </a:p>
          <a:p>
            <a:pPr lvl="1"/>
            <a:r>
              <a:rPr lang="en-US" dirty="0" smtClean="0"/>
              <a:t>reviewed and improved after each challenge</a:t>
            </a:r>
            <a:endParaRPr lang="en-US" dirty="0"/>
          </a:p>
          <a:p>
            <a:pPr marL="0" indent="0">
              <a:buNone/>
            </a:pPr>
            <a:endParaRPr lang="en-US" dirty="0" smtClean="0"/>
          </a:p>
          <a:p>
            <a:r>
              <a:rPr lang="en-US" dirty="0" smtClean="0"/>
              <a:t>Strong community support and collaboration</a:t>
            </a:r>
          </a:p>
          <a:p>
            <a:pPr lvl="1"/>
            <a:r>
              <a:rPr lang="en-US" dirty="0" smtClean="0"/>
              <a:t>Collaboration </a:t>
            </a:r>
            <a:r>
              <a:rPr lang="en-US" dirty="0"/>
              <a:t>with local institutions</a:t>
            </a:r>
          </a:p>
          <a:p>
            <a:pPr marL="400050" lvl="1" indent="0">
              <a:buNone/>
            </a:pPr>
            <a:endParaRPr lang="en-US" dirty="0" smtClean="0"/>
          </a:p>
          <a:p>
            <a:pPr lvl="1"/>
            <a:r>
              <a:rPr lang="en-US" dirty="0" smtClean="0"/>
              <a:t>Community advisory board (CAB)</a:t>
            </a:r>
          </a:p>
          <a:p>
            <a:pPr lvl="1"/>
            <a:endParaRPr lang="en-US" dirty="0" smtClean="0"/>
          </a:p>
        </p:txBody>
      </p:sp>
    </p:spTree>
    <p:extLst>
      <p:ext uri="{BB962C8B-B14F-4D97-AF65-F5344CB8AC3E}">
        <p14:creationId xmlns:p14="http://schemas.microsoft.com/office/powerpoint/2010/main" val="26302861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914400"/>
          </a:xfrm>
        </p:spPr>
        <p:txBody>
          <a:bodyPr>
            <a:normAutofit/>
          </a:bodyPr>
          <a:lstStyle/>
          <a:p>
            <a:r>
              <a:rPr lang="en-US" b="0" dirty="0" smtClean="0">
                <a:solidFill>
                  <a:srgbClr val="FF0000"/>
                </a:solidFill>
              </a:rPr>
              <a:t>Community Advisory Board</a:t>
            </a:r>
            <a:endParaRPr lang="en-US" b="0" dirty="0">
              <a:solidFill>
                <a:srgbClr val="FF0000"/>
              </a:solidFill>
            </a:endParaRPr>
          </a:p>
        </p:txBody>
      </p:sp>
      <p:sp>
        <p:nvSpPr>
          <p:cNvPr id="3" name="Content Placeholder 2"/>
          <p:cNvSpPr>
            <a:spLocks noGrp="1"/>
          </p:cNvSpPr>
          <p:nvPr>
            <p:ph idx="1"/>
          </p:nvPr>
        </p:nvSpPr>
        <p:spPr>
          <a:xfrm>
            <a:off x="96715" y="568917"/>
            <a:ext cx="11983916" cy="6536601"/>
          </a:xfrm>
        </p:spPr>
        <p:txBody>
          <a:bodyPr>
            <a:noAutofit/>
          </a:bodyPr>
          <a:lstStyle/>
          <a:p>
            <a:pPr>
              <a:buClr>
                <a:srgbClr val="C00000"/>
              </a:buClr>
              <a:buFont typeface="Arial" panose="020B0604020202020204" pitchFamily="34" charset="0"/>
              <a:buChar char="•"/>
            </a:pPr>
            <a:r>
              <a:rPr lang="en-US" sz="2800" dirty="0" smtClean="0">
                <a:solidFill>
                  <a:schemeClr val="tx1"/>
                </a:solidFill>
              </a:rPr>
              <a:t>Bridge between our institution and the community</a:t>
            </a:r>
          </a:p>
          <a:p>
            <a:pPr>
              <a:buClr>
                <a:srgbClr val="C00000"/>
              </a:buClr>
              <a:buFont typeface="Arial" panose="020B0604020202020204" pitchFamily="34" charset="0"/>
              <a:buChar char="•"/>
            </a:pPr>
            <a:r>
              <a:rPr lang="en-US" sz="2800" dirty="0">
                <a:solidFill>
                  <a:schemeClr val="tx1"/>
                </a:solidFill>
              </a:rPr>
              <a:t>Constituted by 27different sectors of society</a:t>
            </a:r>
          </a:p>
          <a:p>
            <a:pPr>
              <a:buClr>
                <a:srgbClr val="C00000"/>
              </a:buClr>
              <a:buFont typeface="Arial" panose="020B0604020202020204" pitchFamily="34" charset="0"/>
              <a:buChar char="•"/>
            </a:pPr>
            <a:r>
              <a:rPr lang="en-US" sz="2800" dirty="0">
                <a:solidFill>
                  <a:schemeClr val="tx1"/>
                </a:solidFill>
              </a:rPr>
              <a:t>Women associations  </a:t>
            </a:r>
          </a:p>
          <a:p>
            <a:pPr lvl="1">
              <a:buFont typeface="Franklin Gothic Book" panose="020B0503020102020204" pitchFamily="34" charset="0"/>
              <a:buChar char="―"/>
            </a:pPr>
            <a:r>
              <a:rPr lang="en-US" sz="2400" dirty="0" smtClean="0">
                <a:solidFill>
                  <a:schemeClr val="tx1"/>
                </a:solidFill>
              </a:rPr>
              <a:t>FAM VAYAN: against gender based violence</a:t>
            </a:r>
          </a:p>
          <a:p>
            <a:pPr lvl="1">
              <a:buFont typeface="Franklin Gothic Book" panose="020B0503020102020204" pitchFamily="34" charset="0"/>
              <a:buChar char="―"/>
            </a:pPr>
            <a:r>
              <a:rPr lang="en-US" sz="2400" dirty="0" smtClean="0">
                <a:solidFill>
                  <a:schemeClr val="tx1"/>
                </a:solidFill>
              </a:rPr>
              <a:t>TANDEM: about issues of importance for women</a:t>
            </a:r>
          </a:p>
          <a:p>
            <a:pPr marL="342900" lvl="1" indent="-342900">
              <a:buClr>
                <a:srgbClr val="C00000"/>
              </a:buClr>
              <a:buFont typeface="Arial" panose="020B0604020202020204" pitchFamily="34" charset="0"/>
              <a:buChar char="•"/>
            </a:pPr>
            <a:r>
              <a:rPr lang="en-US" dirty="0">
                <a:solidFill>
                  <a:schemeClr val="tx1"/>
                </a:solidFill>
              </a:rPr>
              <a:t>Youth: STRONG : aims at changing risky behaviors</a:t>
            </a:r>
          </a:p>
          <a:p>
            <a:pPr>
              <a:buClr>
                <a:srgbClr val="C00000"/>
              </a:buClr>
              <a:buFont typeface="Arial" panose="020B0604020202020204" pitchFamily="34" charset="0"/>
              <a:buChar char="•"/>
            </a:pPr>
            <a:r>
              <a:rPr lang="en-US" sz="2800" dirty="0">
                <a:solidFill>
                  <a:schemeClr val="tx1"/>
                </a:solidFill>
              </a:rPr>
              <a:t>MSM:  3 associations: </a:t>
            </a:r>
            <a:r>
              <a:rPr lang="en-US" sz="2800" dirty="0" err="1">
                <a:solidFill>
                  <a:schemeClr val="tx1"/>
                </a:solidFill>
              </a:rPr>
              <a:t>kourag</a:t>
            </a:r>
            <a:r>
              <a:rPr lang="en-US" sz="2800" dirty="0">
                <a:solidFill>
                  <a:schemeClr val="tx1"/>
                </a:solidFill>
              </a:rPr>
              <a:t>-</a:t>
            </a:r>
            <a:r>
              <a:rPr lang="en-US" sz="2800" dirty="0" err="1">
                <a:solidFill>
                  <a:schemeClr val="tx1"/>
                </a:solidFill>
              </a:rPr>
              <a:t>Serovie</a:t>
            </a:r>
            <a:r>
              <a:rPr lang="en-US" sz="2800" dirty="0">
                <a:solidFill>
                  <a:schemeClr val="tx1"/>
                </a:solidFill>
              </a:rPr>
              <a:t>-Arc-</a:t>
            </a:r>
            <a:r>
              <a:rPr lang="en-US" sz="2800" dirty="0" err="1">
                <a:solidFill>
                  <a:schemeClr val="tx1"/>
                </a:solidFill>
              </a:rPr>
              <a:t>en</a:t>
            </a:r>
            <a:r>
              <a:rPr lang="en-US" sz="2800" dirty="0">
                <a:solidFill>
                  <a:schemeClr val="tx1"/>
                </a:solidFill>
              </a:rPr>
              <a:t>-</a:t>
            </a:r>
            <a:r>
              <a:rPr lang="en-US" sz="2800" dirty="0" err="1">
                <a:solidFill>
                  <a:schemeClr val="tx1"/>
                </a:solidFill>
              </a:rPr>
              <a:t>Ciel</a:t>
            </a:r>
            <a:endParaRPr lang="en-US" sz="2800" dirty="0">
              <a:solidFill>
                <a:schemeClr val="tx1"/>
              </a:solidFill>
            </a:endParaRPr>
          </a:p>
          <a:p>
            <a:pPr>
              <a:buClr>
                <a:srgbClr val="C00000"/>
              </a:buClr>
            </a:pPr>
            <a:r>
              <a:rPr lang="en-US" sz="2800" dirty="0">
                <a:solidFill>
                  <a:schemeClr val="tx1"/>
                </a:solidFill>
              </a:rPr>
              <a:t>Religious </a:t>
            </a:r>
            <a:r>
              <a:rPr lang="en-US" sz="2800" dirty="0" smtClean="0">
                <a:solidFill>
                  <a:schemeClr val="tx1"/>
                </a:solidFill>
              </a:rPr>
              <a:t>: 4 religions represented (</a:t>
            </a:r>
            <a:r>
              <a:rPr lang="en-US" sz="2800" dirty="0" err="1" smtClean="0">
                <a:solidFill>
                  <a:schemeClr val="tx1"/>
                </a:solidFill>
              </a:rPr>
              <a:t>vodou</a:t>
            </a:r>
            <a:r>
              <a:rPr lang="en-US" sz="2800" dirty="0" smtClean="0">
                <a:solidFill>
                  <a:schemeClr val="tx1"/>
                </a:solidFill>
              </a:rPr>
              <a:t>,  catholic, protestant , Adventist) </a:t>
            </a:r>
            <a:endParaRPr lang="en-US" dirty="0" smtClean="0">
              <a:solidFill>
                <a:schemeClr val="tx1"/>
              </a:solidFill>
            </a:endParaRPr>
          </a:p>
          <a:p>
            <a:pPr>
              <a:buClr>
                <a:srgbClr val="C00000"/>
              </a:buClr>
            </a:pPr>
            <a:r>
              <a:rPr lang="en-US" sz="2800" dirty="0">
                <a:solidFill>
                  <a:schemeClr val="tx1"/>
                </a:solidFill>
              </a:rPr>
              <a:t>Education:</a:t>
            </a:r>
            <a:r>
              <a:rPr lang="en-US" sz="2400" dirty="0" smtClean="0">
                <a:solidFill>
                  <a:schemeClr val="tx1"/>
                </a:solidFill>
              </a:rPr>
              <a:t> </a:t>
            </a:r>
            <a:r>
              <a:rPr lang="en-US" sz="2800" dirty="0" smtClean="0">
                <a:solidFill>
                  <a:schemeClr val="tx1"/>
                </a:solidFill>
              </a:rPr>
              <a:t>3 parents organizations </a:t>
            </a:r>
          </a:p>
          <a:p>
            <a:pPr>
              <a:buClr>
                <a:srgbClr val="C00000"/>
              </a:buClr>
            </a:pPr>
            <a:r>
              <a:rPr lang="en-US" sz="2800" dirty="0">
                <a:solidFill>
                  <a:schemeClr val="tx1"/>
                </a:solidFill>
              </a:rPr>
              <a:t>Community leaders </a:t>
            </a:r>
            <a:r>
              <a:rPr lang="en-US" sz="2800" dirty="0" smtClean="0">
                <a:solidFill>
                  <a:schemeClr val="tx1"/>
                </a:solidFill>
              </a:rPr>
              <a:t>from the 5 slums around GHESKIO  </a:t>
            </a:r>
            <a:endParaRPr lang="en-US" sz="2400" dirty="0" smtClean="0">
              <a:solidFill>
                <a:schemeClr val="tx1"/>
              </a:solidFill>
            </a:endParaRPr>
          </a:p>
          <a:p>
            <a:pPr>
              <a:buClr>
                <a:srgbClr val="C00000"/>
              </a:buClr>
            </a:pPr>
            <a:r>
              <a:rPr lang="en-US" sz="2800" dirty="0">
                <a:solidFill>
                  <a:schemeClr val="tx1"/>
                </a:solidFill>
              </a:rPr>
              <a:t>Volunteers from the community in 3 slums </a:t>
            </a:r>
          </a:p>
        </p:txBody>
      </p:sp>
    </p:spTree>
    <p:extLst>
      <p:ext uri="{BB962C8B-B14F-4D97-AF65-F5344CB8AC3E}">
        <p14:creationId xmlns:p14="http://schemas.microsoft.com/office/powerpoint/2010/main" val="4124457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a:extLst>
              <a:ext uri="{FF2B5EF4-FFF2-40B4-BE49-F238E27FC236}">
                <a16:creationId xmlns="" xmlns:a16="http://schemas.microsoft.com/office/drawing/2014/main" id="{22454949-DF6E-4F2B-89C9-808AD3A70D3A}"/>
              </a:ext>
            </a:extLst>
          </p:cNvPr>
          <p:cNvSpPr>
            <a:spLocks noGrp="1"/>
          </p:cNvSpPr>
          <p:nvPr>
            <p:ph type="title"/>
          </p:nvPr>
        </p:nvSpPr>
        <p:spPr>
          <a:xfrm>
            <a:off x="1447800" y="-304800"/>
            <a:ext cx="9220200" cy="990600"/>
          </a:xfrm>
        </p:spPr>
        <p:txBody>
          <a:bodyPr/>
          <a:lstStyle/>
          <a:p>
            <a:r>
              <a:rPr lang="en-US" altLang="en-US" b="0" dirty="0">
                <a:solidFill>
                  <a:srgbClr val="FF0000"/>
                </a:solidFill>
              </a:rPr>
              <a:t>Preparatory phase of  Contingency plan</a:t>
            </a:r>
          </a:p>
        </p:txBody>
      </p:sp>
      <p:sp>
        <p:nvSpPr>
          <p:cNvPr id="115715" name="Content Placeholder 2">
            <a:extLst>
              <a:ext uri="{FF2B5EF4-FFF2-40B4-BE49-F238E27FC236}">
                <a16:creationId xmlns="" xmlns:a16="http://schemas.microsoft.com/office/drawing/2014/main" id="{3AB47BAC-0CDA-4DD9-AA39-F2B1B48B1A26}"/>
              </a:ext>
            </a:extLst>
          </p:cNvPr>
          <p:cNvSpPr>
            <a:spLocks noGrp="1"/>
          </p:cNvSpPr>
          <p:nvPr>
            <p:ph idx="1"/>
          </p:nvPr>
        </p:nvSpPr>
        <p:spPr>
          <a:xfrm>
            <a:off x="1" y="914400"/>
            <a:ext cx="11990438" cy="6382693"/>
          </a:xfrm>
        </p:spPr>
        <p:txBody>
          <a:bodyPr>
            <a:normAutofit/>
          </a:bodyPr>
          <a:lstStyle/>
          <a:p>
            <a:pPr>
              <a:buClr>
                <a:srgbClr val="C00000"/>
              </a:buClr>
              <a:buSzPct val="140000"/>
            </a:pPr>
            <a:r>
              <a:rPr lang="en-US" altLang="en-US" sz="2600" dirty="0"/>
              <a:t>Plan for level of urgency </a:t>
            </a:r>
            <a:r>
              <a:rPr lang="en-US" altLang="en-US" sz="2600" dirty="0" smtClean="0"/>
              <a:t>and establish measures </a:t>
            </a:r>
            <a:r>
              <a:rPr lang="en-US" altLang="en-US" sz="2600" dirty="0"/>
              <a:t>to </a:t>
            </a:r>
            <a:r>
              <a:rPr lang="en-US" altLang="en-US" sz="2600" dirty="0" smtClean="0"/>
              <a:t>counter </a:t>
            </a:r>
            <a:endParaRPr lang="en-US" altLang="en-US" sz="2600" dirty="0"/>
          </a:p>
          <a:p>
            <a:pPr>
              <a:buClr>
                <a:srgbClr val="C00000"/>
              </a:buClr>
              <a:buSzPct val="140000"/>
            </a:pPr>
            <a:r>
              <a:rPr lang="en-US" altLang="en-US" sz="2600" dirty="0"/>
              <a:t>Review call </a:t>
            </a:r>
            <a:r>
              <a:rPr lang="en-US" altLang="en-US" sz="2600" dirty="0" smtClean="0"/>
              <a:t>chain (list </a:t>
            </a:r>
            <a:r>
              <a:rPr lang="en-US" altLang="en-US" sz="2600" dirty="0"/>
              <a:t>and phone number of heads of </a:t>
            </a:r>
            <a:r>
              <a:rPr lang="en-US" altLang="en-US" sz="2600" dirty="0" smtClean="0"/>
              <a:t>services; teams </a:t>
            </a:r>
            <a:r>
              <a:rPr lang="en-US" altLang="en-US" sz="2600" dirty="0"/>
              <a:t>in each </a:t>
            </a:r>
            <a:r>
              <a:rPr lang="en-US" altLang="en-US" sz="2600" dirty="0" smtClean="0"/>
              <a:t>unit)</a:t>
            </a:r>
            <a:endParaRPr lang="en-US" altLang="en-US" sz="2600" dirty="0"/>
          </a:p>
          <a:p>
            <a:pPr>
              <a:buClr>
                <a:srgbClr val="C00000"/>
              </a:buClr>
              <a:buSzPct val="140000"/>
            </a:pPr>
            <a:r>
              <a:rPr lang="en-US" altLang="en-US" sz="2600" dirty="0"/>
              <a:t>Review pharmacy plan: enough meds ARV, TB; points of distribution</a:t>
            </a:r>
          </a:p>
          <a:p>
            <a:pPr>
              <a:buClr>
                <a:srgbClr val="C00000"/>
              </a:buClr>
              <a:buSzPct val="140000"/>
            </a:pPr>
            <a:r>
              <a:rPr lang="en-US" altLang="en-US" sz="2600" dirty="0" smtClean="0"/>
              <a:t>Review the role </a:t>
            </a:r>
            <a:r>
              <a:rPr lang="en-US" altLang="en-US" sz="2600" dirty="0"/>
              <a:t>of community health agents </a:t>
            </a:r>
          </a:p>
          <a:p>
            <a:pPr>
              <a:buClr>
                <a:srgbClr val="C00000"/>
              </a:buClr>
              <a:buSzPct val="140000"/>
            </a:pPr>
            <a:r>
              <a:rPr lang="en-US" altLang="en-US" sz="2600" dirty="0"/>
              <a:t>Power supply: </a:t>
            </a:r>
            <a:r>
              <a:rPr lang="en-US" altLang="en-US" sz="2600" dirty="0" smtClean="0"/>
              <a:t>insure </a:t>
            </a:r>
            <a:r>
              <a:rPr lang="en-US" altLang="en-US" sz="2600" dirty="0"/>
              <a:t>enough fuel for power generators, inverters , batteries, UPS all functioning, flash lights, water pump functioning, water  supply</a:t>
            </a:r>
          </a:p>
          <a:p>
            <a:pPr>
              <a:buClr>
                <a:srgbClr val="C00000"/>
              </a:buClr>
              <a:buSzPct val="140000"/>
            </a:pPr>
            <a:r>
              <a:rPr lang="en-US" altLang="en-US" sz="2600" dirty="0"/>
              <a:t> </a:t>
            </a:r>
            <a:r>
              <a:rPr lang="en-US" altLang="en-US" sz="2600" dirty="0" smtClean="0"/>
              <a:t>Establish 3 </a:t>
            </a:r>
            <a:r>
              <a:rPr lang="en-US" altLang="en-US" sz="2600" dirty="0"/>
              <a:t>multidisciplinary </a:t>
            </a:r>
            <a:r>
              <a:rPr lang="en-US" altLang="en-US" sz="2600" dirty="0" smtClean="0"/>
              <a:t>staff teams at </a:t>
            </a:r>
            <a:r>
              <a:rPr lang="en-US" altLang="en-US" sz="2600" dirty="0"/>
              <a:t>each </a:t>
            </a:r>
            <a:r>
              <a:rPr lang="en-US" altLang="en-US" sz="2600" dirty="0" smtClean="0"/>
              <a:t>center and how to reach each point </a:t>
            </a:r>
            <a:r>
              <a:rPr lang="en-US" altLang="en-US" sz="2600" dirty="0"/>
              <a:t>of </a:t>
            </a:r>
            <a:r>
              <a:rPr lang="en-US" altLang="en-US" sz="2600" dirty="0" smtClean="0"/>
              <a:t>services: availability </a:t>
            </a:r>
            <a:r>
              <a:rPr lang="en-US" altLang="en-US" sz="2600" dirty="0"/>
              <a:t>of cars, fuel, drivers; </a:t>
            </a:r>
            <a:endParaRPr lang="en-US" altLang="en-US" sz="2600" dirty="0" smtClean="0"/>
          </a:p>
          <a:p>
            <a:pPr>
              <a:buClr>
                <a:srgbClr val="C00000"/>
              </a:buClr>
              <a:buSzPct val="140000"/>
            </a:pPr>
            <a:r>
              <a:rPr lang="en-US" altLang="en-US" sz="2600" dirty="0" smtClean="0"/>
              <a:t>Plan </a:t>
            </a:r>
            <a:r>
              <a:rPr lang="en-US" altLang="en-US" sz="2600" dirty="0"/>
              <a:t>to provide food, water to hospitalized </a:t>
            </a:r>
            <a:r>
              <a:rPr lang="en-US" altLang="en-US" sz="2600" dirty="0" smtClean="0"/>
              <a:t>patients and </a:t>
            </a:r>
            <a:r>
              <a:rPr lang="en-US" altLang="en-US" sz="2600" dirty="0"/>
              <a:t>key staff on sites</a:t>
            </a:r>
          </a:p>
          <a:p>
            <a:pPr>
              <a:buClr>
                <a:srgbClr val="C00000"/>
              </a:buClr>
              <a:buSzPct val="140000"/>
            </a:pPr>
            <a:r>
              <a:rPr lang="en-US" altLang="en-US" sz="2600" dirty="0"/>
              <a:t> Secure major equipment; consider transfer in more secured areas</a:t>
            </a:r>
          </a:p>
          <a:p>
            <a:pPr>
              <a:buClr>
                <a:srgbClr val="C00000"/>
              </a:buClr>
              <a:buSzPct val="140000"/>
            </a:pPr>
            <a:r>
              <a:rPr lang="en-US" altLang="en-US" sz="2600" dirty="0"/>
              <a:t>Availability of cash funds for quick response to unforeseen situations</a:t>
            </a:r>
          </a:p>
        </p:txBody>
      </p:sp>
    </p:spTree>
    <p:extLst>
      <p:ext uri="{BB962C8B-B14F-4D97-AF65-F5344CB8AC3E}">
        <p14:creationId xmlns:p14="http://schemas.microsoft.com/office/powerpoint/2010/main" val="64120137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a:extLst>
              <a:ext uri="{FF2B5EF4-FFF2-40B4-BE49-F238E27FC236}">
                <a16:creationId xmlns="" xmlns:a16="http://schemas.microsoft.com/office/drawing/2014/main" id="{597C94CC-90A7-442E-871F-06E1744FE3E7}"/>
              </a:ext>
            </a:extLst>
          </p:cNvPr>
          <p:cNvSpPr>
            <a:spLocks noGrp="1"/>
          </p:cNvSpPr>
          <p:nvPr>
            <p:ph type="title"/>
          </p:nvPr>
        </p:nvSpPr>
        <p:spPr>
          <a:xfrm>
            <a:off x="1524000" y="0"/>
            <a:ext cx="9067800" cy="914400"/>
          </a:xfrm>
        </p:spPr>
        <p:txBody>
          <a:bodyPr>
            <a:normAutofit fontScale="90000"/>
          </a:bodyPr>
          <a:lstStyle/>
          <a:p>
            <a:r>
              <a:rPr lang="en-US" altLang="en-US" sz="4000" dirty="0">
                <a:solidFill>
                  <a:srgbClr val="FF0000"/>
                </a:solidFill>
              </a:rPr>
              <a:t>Activate contingency plan by urgency Level</a:t>
            </a:r>
            <a:endParaRPr lang="en-US" altLang="en-US" dirty="0">
              <a:solidFill>
                <a:srgbClr val="FF0000"/>
              </a:solidFill>
            </a:endParaRPr>
          </a:p>
        </p:txBody>
      </p:sp>
      <p:sp>
        <p:nvSpPr>
          <p:cNvPr id="108547" name="Content Placeholder 2">
            <a:extLst>
              <a:ext uri="{FF2B5EF4-FFF2-40B4-BE49-F238E27FC236}">
                <a16:creationId xmlns="" xmlns:a16="http://schemas.microsoft.com/office/drawing/2014/main" id="{FE0F366C-5FC8-44D6-97A2-3E2AB6E15FD4}"/>
              </a:ext>
            </a:extLst>
          </p:cNvPr>
          <p:cNvSpPr>
            <a:spLocks noGrp="1"/>
          </p:cNvSpPr>
          <p:nvPr>
            <p:ph idx="1"/>
          </p:nvPr>
        </p:nvSpPr>
        <p:spPr>
          <a:xfrm>
            <a:off x="60960" y="1143000"/>
            <a:ext cx="12070080" cy="5943600"/>
          </a:xfrm>
        </p:spPr>
        <p:txBody>
          <a:bodyPr/>
          <a:lstStyle/>
          <a:p>
            <a:pPr marL="1828800" lvl="4" indent="0">
              <a:buFont typeface="Arial" panose="020B0604020202020204" pitchFamily="34" charset="0"/>
              <a:buNone/>
            </a:pPr>
            <a:r>
              <a:rPr lang="en-US" altLang="en-US" dirty="0"/>
              <a:t>	</a:t>
            </a:r>
            <a:r>
              <a:rPr lang="en-US" altLang="en-US" sz="3200" b="1" dirty="0"/>
              <a:t>Examples			</a:t>
            </a:r>
            <a:r>
              <a:rPr lang="en-US" altLang="en-US" sz="3200" b="1" dirty="0" smtClean="0"/>
              <a:t>				Institution</a:t>
            </a:r>
            <a:endParaRPr lang="en-US" altLang="en-US" sz="3200" b="1" dirty="0"/>
          </a:p>
          <a:p>
            <a:pPr marL="0" indent="0">
              <a:buFont typeface="Arial" panose="020B0604020202020204" pitchFamily="34" charset="0"/>
              <a:buNone/>
            </a:pPr>
            <a:r>
              <a:rPr lang="en-US" altLang="en-US" sz="2800" b="1" dirty="0"/>
              <a:t>Level</a:t>
            </a:r>
            <a:r>
              <a:rPr lang="en-US" altLang="en-US" sz="2800" dirty="0"/>
              <a:t> </a:t>
            </a:r>
            <a:r>
              <a:rPr lang="en-US" altLang="en-US" sz="2800" b="1" dirty="0">
                <a:solidFill>
                  <a:srgbClr val="FFFF00"/>
                </a:solidFill>
              </a:rPr>
              <a:t>Yellow</a:t>
            </a:r>
            <a:r>
              <a:rPr lang="en-US" altLang="en-US" sz="2800" b="1" dirty="0"/>
              <a:t> </a:t>
            </a:r>
            <a:r>
              <a:rPr lang="en-US" altLang="en-US" sz="2800" dirty="0"/>
              <a:t>	 		</a:t>
            </a:r>
          </a:p>
          <a:p>
            <a:pPr marL="0" indent="0">
              <a:buFont typeface="Arial" panose="020B0604020202020204" pitchFamily="34" charset="0"/>
              <a:buNone/>
            </a:pPr>
            <a:r>
              <a:rPr lang="en-US" altLang="en-US" sz="2800" dirty="0"/>
              <a:t>(low level)		</a:t>
            </a:r>
            <a:r>
              <a:rPr lang="en-US" altLang="en-US" sz="2800" dirty="0" smtClean="0"/>
              <a:t>P</a:t>
            </a:r>
            <a:r>
              <a:rPr lang="en-US" altLang="en-US" sz="2400" dirty="0" smtClean="0"/>
              <a:t>ublic </a:t>
            </a:r>
            <a:r>
              <a:rPr lang="en-US" altLang="en-US" sz="2400" dirty="0"/>
              <a:t>transport strike</a:t>
            </a:r>
            <a:r>
              <a:rPr lang="en-US" altLang="en-US" sz="2800" dirty="0"/>
              <a:t>		</a:t>
            </a:r>
            <a:r>
              <a:rPr lang="en-US" altLang="en-US" sz="2800" dirty="0" smtClean="0"/>
              <a:t>		</a:t>
            </a:r>
            <a:r>
              <a:rPr lang="en-US" altLang="en-US" sz="2400" dirty="0" smtClean="0"/>
              <a:t>Full </a:t>
            </a:r>
            <a:r>
              <a:rPr lang="en-US" altLang="en-US" sz="2400" dirty="0"/>
              <a:t>capacity</a:t>
            </a:r>
          </a:p>
          <a:p>
            <a:pPr marL="0" indent="0">
              <a:buFont typeface="Arial" panose="020B0604020202020204" pitchFamily="34" charset="0"/>
              <a:buNone/>
            </a:pPr>
            <a:endParaRPr lang="en-US" altLang="en-US" sz="2800" dirty="0"/>
          </a:p>
          <a:p>
            <a:pPr marL="0" indent="0">
              <a:buFont typeface="Arial" panose="020B0604020202020204" pitchFamily="34" charset="0"/>
              <a:buNone/>
            </a:pPr>
            <a:r>
              <a:rPr lang="en-US" altLang="en-US" sz="2800" b="1" dirty="0" smtClean="0"/>
              <a:t>Level</a:t>
            </a:r>
            <a:r>
              <a:rPr lang="en-US" altLang="en-US" sz="2800" dirty="0" smtClean="0"/>
              <a:t> </a:t>
            </a:r>
            <a:r>
              <a:rPr lang="en-US" altLang="en-US" sz="2800" b="1" dirty="0">
                <a:solidFill>
                  <a:srgbClr val="DEA900"/>
                </a:solidFill>
              </a:rPr>
              <a:t>Orange</a:t>
            </a:r>
            <a:r>
              <a:rPr lang="en-US" altLang="en-US" sz="2800" dirty="0"/>
              <a:t>	</a:t>
            </a:r>
            <a:r>
              <a:rPr lang="en-US" altLang="en-US" sz="2800" dirty="0" smtClean="0"/>
              <a:t>V</a:t>
            </a:r>
            <a:r>
              <a:rPr lang="en-US" altLang="en-US" sz="2400" dirty="0" smtClean="0"/>
              <a:t>iolent</a:t>
            </a:r>
            <a:r>
              <a:rPr lang="en-US" altLang="en-US" sz="2800" dirty="0" smtClean="0"/>
              <a:t> </a:t>
            </a:r>
            <a:r>
              <a:rPr lang="en-US" altLang="en-US" sz="2400" dirty="0"/>
              <a:t>street march  		 	</a:t>
            </a:r>
            <a:r>
              <a:rPr lang="en-US" altLang="en-US" sz="2400" dirty="0" smtClean="0"/>
              <a:t>	Reduced </a:t>
            </a:r>
            <a:r>
              <a:rPr lang="en-US" altLang="en-US" sz="2400" dirty="0"/>
              <a:t>(medium)	</a:t>
            </a:r>
          </a:p>
          <a:p>
            <a:pPr marL="0" indent="0">
              <a:buFont typeface="Arial" panose="020B0604020202020204" pitchFamily="34" charset="0"/>
              <a:buNone/>
            </a:pPr>
            <a:r>
              <a:rPr lang="en-US" altLang="en-US" sz="2400" dirty="0"/>
              <a:t>  					</a:t>
            </a:r>
            <a:r>
              <a:rPr lang="en-US" altLang="en-US" sz="2400" dirty="0" smtClean="0"/>
              <a:t>Severe </a:t>
            </a:r>
            <a:r>
              <a:rPr lang="en-US" altLang="en-US" sz="2400" dirty="0"/>
              <a:t>hurricane</a:t>
            </a:r>
            <a:endParaRPr lang="en-US" altLang="en-US" sz="2800" dirty="0"/>
          </a:p>
          <a:p>
            <a:pPr marL="0" indent="0">
              <a:buFont typeface="Arial" panose="020B0604020202020204" pitchFamily="34" charset="0"/>
              <a:buNone/>
            </a:pPr>
            <a:endParaRPr lang="en-US" altLang="en-US" sz="2800" dirty="0"/>
          </a:p>
          <a:p>
            <a:pPr marL="0" indent="0">
              <a:buFont typeface="Arial" panose="020B0604020202020204" pitchFamily="34" charset="0"/>
              <a:buNone/>
            </a:pPr>
            <a:r>
              <a:rPr lang="en-US" altLang="en-US" sz="2800" b="1" dirty="0"/>
              <a:t>Level</a:t>
            </a:r>
            <a:r>
              <a:rPr lang="en-US" altLang="en-US" sz="2800" dirty="0"/>
              <a:t> </a:t>
            </a:r>
            <a:r>
              <a:rPr lang="en-US" altLang="en-US" sz="2800" b="1" dirty="0">
                <a:solidFill>
                  <a:srgbClr val="FF0000"/>
                </a:solidFill>
              </a:rPr>
              <a:t>Red</a:t>
            </a:r>
            <a:r>
              <a:rPr lang="en-US" altLang="en-US" sz="2800" dirty="0"/>
              <a:t>		</a:t>
            </a:r>
            <a:r>
              <a:rPr lang="en-US" altLang="en-US" sz="2800" dirty="0" smtClean="0"/>
              <a:t>S</a:t>
            </a:r>
            <a:r>
              <a:rPr lang="en-US" altLang="en-US" sz="2400" dirty="0" smtClean="0"/>
              <a:t>treets </a:t>
            </a:r>
            <a:r>
              <a:rPr lang="en-US" altLang="en-US" sz="2400" dirty="0"/>
              <a:t>with </a:t>
            </a:r>
            <a:r>
              <a:rPr lang="en-US" altLang="en-US" sz="2400" dirty="0" smtClean="0"/>
              <a:t>barricades</a:t>
            </a:r>
            <a:r>
              <a:rPr lang="en-US" altLang="en-US" sz="2400" dirty="0"/>
              <a:t>,  	</a:t>
            </a:r>
            <a:r>
              <a:rPr lang="en-US" altLang="en-US" sz="2400" dirty="0" smtClean="0"/>
              <a:t>		Closed  </a:t>
            </a:r>
            <a:r>
              <a:rPr lang="en-US" altLang="en-US" sz="2400" dirty="0"/>
              <a:t>	</a:t>
            </a:r>
          </a:p>
          <a:p>
            <a:pPr marL="0" indent="0">
              <a:buFont typeface="Arial" panose="020B0604020202020204" pitchFamily="34" charset="0"/>
              <a:buNone/>
            </a:pPr>
            <a:r>
              <a:rPr lang="en-US" altLang="en-US" sz="2400" dirty="0"/>
              <a:t>(Very serious) 		</a:t>
            </a:r>
            <a:r>
              <a:rPr lang="en-US" altLang="en-US" sz="2400" dirty="0" smtClean="0"/>
              <a:t>Violent </a:t>
            </a:r>
            <a:r>
              <a:rPr lang="en-US" altLang="en-US" sz="2400" dirty="0"/>
              <a:t>crowds	</a:t>
            </a:r>
            <a:r>
              <a:rPr lang="en-US" altLang="en-US" sz="2400" dirty="0" smtClean="0"/>
              <a:t> </a:t>
            </a:r>
            <a:r>
              <a:rPr lang="en-US" altLang="en-US" sz="2400" dirty="0"/>
              <a:t>		 		</a:t>
            </a:r>
            <a:r>
              <a:rPr lang="en-US" altLang="en-US" sz="2400" dirty="0" smtClean="0"/>
              <a:t>	Opened for essential services</a:t>
            </a:r>
            <a:r>
              <a:rPr lang="en-US" altLang="en-US" sz="2400" dirty="0"/>
              <a:t>					</a:t>
            </a:r>
            <a:r>
              <a:rPr lang="en-US" altLang="en-US" sz="2400" dirty="0" smtClean="0"/>
              <a:t>			major </a:t>
            </a:r>
            <a:r>
              <a:rPr lang="en-US" altLang="en-US" sz="2400" dirty="0"/>
              <a:t>earthquake			</a:t>
            </a:r>
            <a:r>
              <a:rPr lang="en-US" altLang="en-US" sz="2400" dirty="0" smtClean="0"/>
              <a:t>             with reduced staff  </a:t>
            </a:r>
            <a:endParaRPr lang="en-US" altLang="en-US" sz="2800" dirty="0"/>
          </a:p>
          <a:p>
            <a:pPr marL="0" indent="0">
              <a:buFont typeface="Arial" panose="020B0604020202020204" pitchFamily="34" charset="0"/>
              <a:buNone/>
            </a:pPr>
            <a:r>
              <a:rPr lang="en-US" altLang="en-US" sz="2800" dirty="0"/>
              <a:t>		</a:t>
            </a:r>
          </a:p>
        </p:txBody>
      </p:sp>
    </p:spTree>
    <p:extLst>
      <p:ext uri="{BB962C8B-B14F-4D97-AF65-F5344CB8AC3E}">
        <p14:creationId xmlns:p14="http://schemas.microsoft.com/office/powerpoint/2010/main" val="15363098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431" y="0"/>
            <a:ext cx="12544148" cy="736847"/>
          </a:xfrm>
        </p:spPr>
        <p:txBody>
          <a:bodyPr>
            <a:normAutofit/>
          </a:bodyPr>
          <a:lstStyle/>
          <a:p>
            <a:r>
              <a:rPr lang="en-US" dirty="0" smtClean="0">
                <a:solidFill>
                  <a:srgbClr val="FF0000"/>
                </a:solidFill>
              </a:rPr>
              <a:t>Tract record to provide HIV care before and during crisis</a:t>
            </a:r>
            <a:endParaRPr lang="en-US" dirty="0">
              <a:solidFill>
                <a:srgbClr val="FF0000"/>
              </a:solidFill>
            </a:endParaRPr>
          </a:p>
        </p:txBody>
      </p:sp>
      <p:sp>
        <p:nvSpPr>
          <p:cNvPr id="3" name="Content Placeholder 2"/>
          <p:cNvSpPr>
            <a:spLocks noGrp="1"/>
          </p:cNvSpPr>
          <p:nvPr>
            <p:ph idx="1"/>
          </p:nvPr>
        </p:nvSpPr>
        <p:spPr>
          <a:xfrm>
            <a:off x="246185" y="736847"/>
            <a:ext cx="11693769" cy="5590102"/>
          </a:xfrm>
        </p:spPr>
        <p:txBody>
          <a:bodyPr>
            <a:normAutofit fontScale="92500" lnSpcReduction="10000"/>
          </a:bodyPr>
          <a:lstStyle/>
          <a:p>
            <a:pPr marL="3657600" lvl="8" indent="0">
              <a:buNone/>
            </a:pPr>
            <a:r>
              <a:rPr lang="en-US" sz="3500" u="sng" dirty="0" smtClean="0"/>
              <a:t>Long process</a:t>
            </a:r>
          </a:p>
          <a:p>
            <a:r>
              <a:rPr lang="en-US" dirty="0" smtClean="0"/>
              <a:t>Institution </a:t>
            </a:r>
            <a:r>
              <a:rPr lang="en-US" dirty="0"/>
              <a:t>must be credible </a:t>
            </a:r>
            <a:endParaRPr lang="en-US" dirty="0" smtClean="0"/>
          </a:p>
          <a:p>
            <a:r>
              <a:rPr lang="en-US" dirty="0" smtClean="0"/>
              <a:t>Experienced and dedicated staff </a:t>
            </a:r>
            <a:endParaRPr lang="en-US" dirty="0"/>
          </a:p>
          <a:p>
            <a:r>
              <a:rPr lang="en-US" dirty="0" smtClean="0"/>
              <a:t>Excellent ethical standards</a:t>
            </a:r>
          </a:p>
          <a:p>
            <a:r>
              <a:rPr lang="en-US" dirty="0" smtClean="0"/>
              <a:t>Must </a:t>
            </a:r>
            <a:r>
              <a:rPr lang="en-US" dirty="0"/>
              <a:t>develop </a:t>
            </a:r>
            <a:r>
              <a:rPr lang="en-US" dirty="0" smtClean="0"/>
              <a:t>strong local </a:t>
            </a:r>
            <a:r>
              <a:rPr lang="en-US" dirty="0"/>
              <a:t>roots</a:t>
            </a:r>
          </a:p>
          <a:p>
            <a:pPr lvl="1"/>
            <a:r>
              <a:rPr lang="en-US" dirty="0" smtClean="0"/>
              <a:t>With local institutions </a:t>
            </a:r>
          </a:p>
          <a:p>
            <a:pPr lvl="1"/>
            <a:r>
              <a:rPr lang="en-US" dirty="0" smtClean="0"/>
              <a:t>Community </a:t>
            </a:r>
          </a:p>
          <a:p>
            <a:r>
              <a:rPr lang="en-US" dirty="0" smtClean="0"/>
              <a:t>Offer global health when needed to respond to the needs of the community</a:t>
            </a:r>
          </a:p>
          <a:p>
            <a:r>
              <a:rPr lang="en-US" dirty="0" smtClean="0"/>
              <a:t>Need to stay </a:t>
            </a:r>
            <a:r>
              <a:rPr lang="en-US" dirty="0"/>
              <a:t>outside </a:t>
            </a:r>
            <a:r>
              <a:rPr lang="en-US" dirty="0" smtClean="0"/>
              <a:t>politics</a:t>
            </a:r>
            <a:r>
              <a:rPr lang="en-US" dirty="0"/>
              <a:t> </a:t>
            </a:r>
            <a:endParaRPr lang="en-US" dirty="0" smtClean="0"/>
          </a:p>
          <a:p>
            <a:r>
              <a:rPr lang="en-US" dirty="0" smtClean="0"/>
              <a:t>Additional measures needed at times of crisis</a:t>
            </a:r>
          </a:p>
        </p:txBody>
      </p:sp>
      <p:sp>
        <p:nvSpPr>
          <p:cNvPr id="4" name="TextBox 3"/>
          <p:cNvSpPr txBox="1"/>
          <p:nvPr/>
        </p:nvSpPr>
        <p:spPr>
          <a:xfrm>
            <a:off x="2369526" y="462323"/>
            <a:ext cx="7051431" cy="523220"/>
          </a:xfrm>
          <a:prstGeom prst="rect">
            <a:avLst/>
          </a:prstGeom>
          <a:noFill/>
        </p:spPr>
        <p:txBody>
          <a:bodyPr wrap="square" rtlCol="0">
            <a:spAutoFit/>
          </a:bodyPr>
          <a:lstStyle/>
          <a:p>
            <a:r>
              <a:rPr lang="en-US" sz="2800" dirty="0" smtClean="0">
                <a:solidFill>
                  <a:srgbClr val="00B0F0"/>
                </a:solidFill>
              </a:rPr>
              <a:t>		</a:t>
            </a:r>
            <a:endParaRPr lang="en-US" sz="3600" dirty="0">
              <a:solidFill>
                <a:srgbClr val="FF0000"/>
              </a:solidFill>
            </a:endParaRPr>
          </a:p>
        </p:txBody>
      </p:sp>
    </p:spTree>
    <p:extLst>
      <p:ext uri="{BB962C8B-B14F-4D97-AF65-F5344CB8AC3E}">
        <p14:creationId xmlns:p14="http://schemas.microsoft.com/office/powerpoint/2010/main" val="275164936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a:extLst>
              <a:ext uri="{FF2B5EF4-FFF2-40B4-BE49-F238E27FC236}">
                <a16:creationId xmlns="" xmlns:a16="http://schemas.microsoft.com/office/drawing/2014/main" id="{5684583B-98AA-4E5F-9C2D-4F2C26724E8E}"/>
              </a:ext>
            </a:extLst>
          </p:cNvPr>
          <p:cNvSpPr>
            <a:spLocks noGrp="1"/>
          </p:cNvSpPr>
          <p:nvPr>
            <p:ph type="title"/>
          </p:nvPr>
        </p:nvSpPr>
        <p:spPr>
          <a:xfrm>
            <a:off x="1981200" y="-247400"/>
            <a:ext cx="8229600" cy="944563"/>
          </a:xfrm>
        </p:spPr>
        <p:txBody>
          <a:bodyPr/>
          <a:lstStyle/>
          <a:p>
            <a:r>
              <a:rPr lang="en-US" altLang="en-US" b="0" dirty="0">
                <a:solidFill>
                  <a:srgbClr val="FF0000"/>
                </a:solidFill>
              </a:rPr>
              <a:t>Policy for medications</a:t>
            </a:r>
          </a:p>
        </p:txBody>
      </p:sp>
      <p:sp>
        <p:nvSpPr>
          <p:cNvPr id="110595" name="Content Placeholder 2">
            <a:extLst>
              <a:ext uri="{FF2B5EF4-FFF2-40B4-BE49-F238E27FC236}">
                <a16:creationId xmlns="" xmlns:a16="http://schemas.microsoft.com/office/drawing/2014/main" id="{3EA908CD-6819-4966-BC98-79419ABD6453}"/>
              </a:ext>
            </a:extLst>
          </p:cNvPr>
          <p:cNvSpPr>
            <a:spLocks noGrp="1"/>
          </p:cNvSpPr>
          <p:nvPr>
            <p:ph idx="1"/>
          </p:nvPr>
        </p:nvSpPr>
        <p:spPr>
          <a:xfrm>
            <a:off x="-30236" y="508793"/>
            <a:ext cx="12670340" cy="5979814"/>
          </a:xfrm>
        </p:spPr>
        <p:txBody>
          <a:bodyPr>
            <a:normAutofit/>
          </a:bodyPr>
          <a:lstStyle/>
          <a:p>
            <a:pPr>
              <a:buClr>
                <a:srgbClr val="C00000"/>
              </a:buClr>
              <a:buSzPct val="140000"/>
            </a:pPr>
            <a:endParaRPr lang="en-US" altLang="en-US" sz="2800" dirty="0" smtClean="0"/>
          </a:p>
          <a:p>
            <a:pPr>
              <a:buClr>
                <a:srgbClr val="C00000"/>
              </a:buClr>
              <a:buSzPct val="140000"/>
            </a:pPr>
            <a:r>
              <a:rPr lang="en-US" altLang="en-US" sz="2800" dirty="0" smtClean="0"/>
              <a:t>Key </a:t>
            </a:r>
            <a:r>
              <a:rPr lang="en-US" altLang="en-US" sz="2800" dirty="0"/>
              <a:t>medications available at all times in stock/urgent units</a:t>
            </a:r>
          </a:p>
          <a:p>
            <a:pPr lvl="1"/>
            <a:r>
              <a:rPr lang="en-US" altLang="en-US" sz="2400" dirty="0"/>
              <a:t>Inventory done daily in units and weekly in stock  </a:t>
            </a:r>
          </a:p>
          <a:p>
            <a:pPr lvl="1"/>
            <a:r>
              <a:rPr lang="en-US" altLang="en-US" sz="2400" dirty="0"/>
              <a:t>Extra (</a:t>
            </a:r>
            <a:r>
              <a:rPr lang="en-US" altLang="en-US" sz="2400" dirty="0" smtClean="0"/>
              <a:t>up to 6 months) </a:t>
            </a:r>
            <a:r>
              <a:rPr lang="en-US" altLang="en-US" sz="2400" dirty="0"/>
              <a:t>medications provided to stable patients </a:t>
            </a:r>
            <a:r>
              <a:rPr lang="en-US" altLang="en-US" sz="2400" dirty="0" smtClean="0"/>
              <a:t>(suppressed VL)</a:t>
            </a:r>
            <a:endParaRPr lang="en-US" altLang="en-US" sz="2400" dirty="0"/>
          </a:p>
          <a:p>
            <a:pPr lvl="1"/>
            <a:r>
              <a:rPr lang="en-US" altLang="en-US" sz="2400" dirty="0"/>
              <a:t>Medications available at key distribution points</a:t>
            </a:r>
          </a:p>
          <a:p>
            <a:pPr>
              <a:buClr>
                <a:srgbClr val="C00000"/>
              </a:buClr>
              <a:buSzPct val="140000"/>
            </a:pPr>
            <a:endParaRPr lang="en-US" altLang="en-US" sz="2800" dirty="0" smtClean="0"/>
          </a:p>
          <a:p>
            <a:pPr>
              <a:buClr>
                <a:srgbClr val="C00000"/>
              </a:buClr>
              <a:buSzPct val="140000"/>
            </a:pPr>
            <a:r>
              <a:rPr lang="en-US" altLang="en-US" sz="2800" dirty="0" smtClean="0"/>
              <a:t>Patients </a:t>
            </a:r>
            <a:r>
              <a:rPr lang="en-US" altLang="en-US" sz="2800" dirty="0"/>
              <a:t>have access to the urgent units where key meds are available at all times  (rape victims, AES, HIV and TB </a:t>
            </a:r>
            <a:r>
              <a:rPr lang="en-US" altLang="en-US" sz="2800" dirty="0" smtClean="0"/>
              <a:t>units)</a:t>
            </a:r>
          </a:p>
          <a:p>
            <a:pPr>
              <a:buClr>
                <a:srgbClr val="C00000"/>
              </a:buClr>
              <a:buSzPct val="140000"/>
            </a:pPr>
            <a:endParaRPr lang="en-US" altLang="en-US" sz="2800" dirty="0" smtClean="0"/>
          </a:p>
          <a:p>
            <a:pPr>
              <a:buClr>
                <a:srgbClr val="C00000"/>
              </a:buClr>
              <a:buSzPct val="140000"/>
            </a:pPr>
            <a:r>
              <a:rPr lang="en-US" altLang="en-US" sz="2800" dirty="0" smtClean="0"/>
              <a:t>When </a:t>
            </a:r>
            <a:r>
              <a:rPr lang="en-US" altLang="en-US" sz="2800" dirty="0"/>
              <a:t>patients cannot come to </a:t>
            </a:r>
            <a:r>
              <a:rPr lang="en-US" altLang="en-US" sz="2800" dirty="0" smtClean="0"/>
              <a:t>sites to get their meds: </a:t>
            </a:r>
            <a:endParaRPr lang="en-US" altLang="en-US" sz="2800" dirty="0"/>
          </a:p>
          <a:p>
            <a:pPr lvl="1"/>
            <a:r>
              <a:rPr lang="en-US" altLang="en-US" sz="2400" dirty="0"/>
              <a:t>They go to key distribution points to get them or </a:t>
            </a:r>
          </a:p>
          <a:p>
            <a:pPr lvl="1"/>
            <a:r>
              <a:rPr lang="en-US" altLang="en-US" sz="2400" dirty="0"/>
              <a:t>Community health agents go to their home</a:t>
            </a:r>
          </a:p>
        </p:txBody>
      </p:sp>
    </p:spTree>
    <p:extLst>
      <p:ext uri="{BB962C8B-B14F-4D97-AF65-F5344CB8AC3E}">
        <p14:creationId xmlns:p14="http://schemas.microsoft.com/office/powerpoint/2010/main" val="42335746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a:extLst>
              <a:ext uri="{FF2B5EF4-FFF2-40B4-BE49-F238E27FC236}">
                <a16:creationId xmlns="" xmlns:a16="http://schemas.microsoft.com/office/drawing/2014/main" id="{DF6B1CD1-B968-450B-A690-4C79B9F4E681}"/>
              </a:ext>
            </a:extLst>
          </p:cNvPr>
          <p:cNvSpPr>
            <a:spLocks noGrp="1"/>
          </p:cNvSpPr>
          <p:nvPr>
            <p:ph type="title"/>
          </p:nvPr>
        </p:nvSpPr>
        <p:spPr>
          <a:xfrm>
            <a:off x="1447800" y="-152400"/>
            <a:ext cx="9144000" cy="990600"/>
          </a:xfrm>
        </p:spPr>
        <p:txBody>
          <a:bodyPr>
            <a:normAutofit/>
          </a:bodyPr>
          <a:lstStyle/>
          <a:p>
            <a:r>
              <a:rPr lang="en-US" altLang="en-US" b="0" dirty="0">
                <a:solidFill>
                  <a:srgbClr val="FF0000"/>
                </a:solidFill>
              </a:rPr>
              <a:t>How to reach patients at times of crisis ? </a:t>
            </a:r>
          </a:p>
        </p:txBody>
      </p:sp>
      <p:sp>
        <p:nvSpPr>
          <p:cNvPr id="112643" name="Content Placeholder 2">
            <a:extLst>
              <a:ext uri="{FF2B5EF4-FFF2-40B4-BE49-F238E27FC236}">
                <a16:creationId xmlns="" xmlns:a16="http://schemas.microsoft.com/office/drawing/2014/main" id="{7BE25A9F-3CF7-4509-8747-595D76657277}"/>
              </a:ext>
            </a:extLst>
          </p:cNvPr>
          <p:cNvSpPr>
            <a:spLocks noGrp="1"/>
          </p:cNvSpPr>
          <p:nvPr>
            <p:ph idx="1"/>
          </p:nvPr>
        </p:nvSpPr>
        <p:spPr>
          <a:xfrm>
            <a:off x="457200" y="949570"/>
            <a:ext cx="11734800" cy="4925020"/>
          </a:xfrm>
        </p:spPr>
        <p:txBody>
          <a:bodyPr>
            <a:normAutofit/>
          </a:bodyPr>
          <a:lstStyle/>
          <a:p>
            <a:pPr>
              <a:buClr>
                <a:srgbClr val="C00000"/>
              </a:buClr>
              <a:buSzPct val="140000"/>
            </a:pPr>
            <a:r>
              <a:rPr lang="en-US" altLang="en-US" sz="3600" dirty="0"/>
              <a:t>Establish 24 hours phone lines</a:t>
            </a:r>
          </a:p>
          <a:p>
            <a:pPr>
              <a:buClr>
                <a:srgbClr val="C00000"/>
              </a:buClr>
              <a:buSzPct val="140000"/>
            </a:pPr>
            <a:r>
              <a:rPr lang="en-US" altLang="en-US" sz="3600" dirty="0" smtClean="0"/>
              <a:t>Phone </a:t>
            </a:r>
            <a:r>
              <a:rPr lang="en-US" altLang="en-US" sz="3600" dirty="0"/>
              <a:t>calls </a:t>
            </a:r>
          </a:p>
          <a:p>
            <a:pPr lvl="1"/>
            <a:r>
              <a:rPr lang="en-US" altLang="en-US" sz="3200" dirty="0"/>
              <a:t>Call Patients</a:t>
            </a:r>
          </a:p>
          <a:p>
            <a:pPr lvl="1"/>
            <a:r>
              <a:rPr lang="en-US" altLang="en-US" sz="3200" dirty="0"/>
              <a:t>Call Correspondent </a:t>
            </a:r>
          </a:p>
          <a:p>
            <a:pPr>
              <a:buClr>
                <a:srgbClr val="C00000"/>
              </a:buClr>
              <a:buSzPct val="140000"/>
            </a:pPr>
            <a:r>
              <a:rPr lang="en-US" altLang="en-US" sz="3600" dirty="0" smtClean="0"/>
              <a:t>Home </a:t>
            </a:r>
            <a:r>
              <a:rPr lang="en-US" altLang="en-US" sz="3600" dirty="0"/>
              <a:t>visits</a:t>
            </a:r>
          </a:p>
          <a:p>
            <a:pPr>
              <a:buClr>
                <a:srgbClr val="C00000"/>
              </a:buClr>
              <a:buSzPct val="140000"/>
            </a:pPr>
            <a:r>
              <a:rPr lang="en-US" altLang="en-US" sz="3600" dirty="0" smtClean="0"/>
              <a:t>Radio/TB </a:t>
            </a:r>
            <a:r>
              <a:rPr lang="en-US" altLang="en-US" sz="3600" dirty="0"/>
              <a:t>messages and provide 2 hot </a:t>
            </a:r>
            <a:r>
              <a:rPr lang="en-US" altLang="en-US" sz="3600" dirty="0" smtClean="0"/>
              <a:t>lines </a:t>
            </a:r>
            <a:r>
              <a:rPr lang="en-US" altLang="en-US" sz="3600" dirty="0"/>
              <a:t>to call </a:t>
            </a:r>
          </a:p>
          <a:p>
            <a:pPr>
              <a:buClr>
                <a:srgbClr val="C00000"/>
              </a:buClr>
              <a:buSzPct val="140000"/>
            </a:pPr>
            <a:r>
              <a:rPr lang="en-US" altLang="en-US" sz="3600" dirty="0" smtClean="0"/>
              <a:t>Through </a:t>
            </a:r>
            <a:r>
              <a:rPr lang="en-US" altLang="en-US" sz="3600" dirty="0"/>
              <a:t>other patients/HIV+ associations </a:t>
            </a:r>
          </a:p>
        </p:txBody>
      </p:sp>
    </p:spTree>
    <p:extLst>
      <p:ext uri="{BB962C8B-B14F-4D97-AF65-F5344CB8AC3E}">
        <p14:creationId xmlns:p14="http://schemas.microsoft.com/office/powerpoint/2010/main" val="344047395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a:extLst>
              <a:ext uri="{FF2B5EF4-FFF2-40B4-BE49-F238E27FC236}">
                <a16:creationId xmlns="" xmlns:a16="http://schemas.microsoft.com/office/drawing/2014/main" id="{132E62B3-B8CD-4C32-828B-A119FB119BAC}"/>
              </a:ext>
            </a:extLst>
          </p:cNvPr>
          <p:cNvSpPr>
            <a:spLocks noGrp="1"/>
          </p:cNvSpPr>
          <p:nvPr>
            <p:ph type="title"/>
          </p:nvPr>
        </p:nvSpPr>
        <p:spPr>
          <a:xfrm>
            <a:off x="1981200" y="-152400"/>
            <a:ext cx="8229600" cy="838200"/>
          </a:xfrm>
        </p:spPr>
        <p:txBody>
          <a:bodyPr/>
          <a:lstStyle/>
          <a:p>
            <a:r>
              <a:rPr lang="en-US" altLang="en-US" b="0" dirty="0">
                <a:solidFill>
                  <a:srgbClr val="FF0000"/>
                </a:solidFill>
              </a:rPr>
              <a:t>Retention in care during crisis</a:t>
            </a:r>
          </a:p>
        </p:txBody>
      </p:sp>
      <p:sp>
        <p:nvSpPr>
          <p:cNvPr id="113667" name="Content Placeholder 2">
            <a:extLst>
              <a:ext uri="{FF2B5EF4-FFF2-40B4-BE49-F238E27FC236}">
                <a16:creationId xmlns="" xmlns:a16="http://schemas.microsoft.com/office/drawing/2014/main" id="{547655D0-FBE9-4BC6-A57A-206A3DC04B80}"/>
              </a:ext>
            </a:extLst>
          </p:cNvPr>
          <p:cNvSpPr>
            <a:spLocks noGrp="1"/>
          </p:cNvSpPr>
          <p:nvPr>
            <p:ph idx="1"/>
          </p:nvPr>
        </p:nvSpPr>
        <p:spPr>
          <a:xfrm>
            <a:off x="202223" y="838200"/>
            <a:ext cx="11832461" cy="5105400"/>
          </a:xfrm>
        </p:spPr>
        <p:txBody>
          <a:bodyPr>
            <a:normAutofit fontScale="92500" lnSpcReduction="10000"/>
          </a:bodyPr>
          <a:lstStyle/>
          <a:p>
            <a:pPr marL="457200" lvl="1" indent="-457200">
              <a:buClr>
                <a:srgbClr val="C00000"/>
              </a:buClr>
              <a:buSzPct val="140000"/>
              <a:buFont typeface="Arial" panose="020B0604020202020204" pitchFamily="34" charset="0"/>
              <a:buChar char="•"/>
            </a:pPr>
            <a:r>
              <a:rPr lang="en-US" altLang="en-US" sz="3600" dirty="0" smtClean="0"/>
              <a:t>Extra medication (2 weeks</a:t>
            </a:r>
            <a:r>
              <a:rPr lang="en-US" altLang="en-US" sz="3600" dirty="0" smtClean="0"/>
              <a:t>) to patients </a:t>
            </a:r>
            <a:r>
              <a:rPr lang="en-US" altLang="en-US" sz="3600" dirty="0" smtClean="0"/>
              <a:t>to </a:t>
            </a:r>
            <a:r>
              <a:rPr lang="en-US" altLang="en-US" sz="3600" dirty="0"/>
              <a:t>weather the crisis</a:t>
            </a:r>
          </a:p>
          <a:p>
            <a:pPr marL="457200" lvl="1" indent="-457200">
              <a:buClr>
                <a:srgbClr val="C00000"/>
              </a:buClr>
              <a:buSzPct val="140000"/>
              <a:buFont typeface="Arial" panose="020B0604020202020204" pitchFamily="34" charset="0"/>
              <a:buChar char="•"/>
            </a:pPr>
            <a:r>
              <a:rPr lang="en-US" altLang="en-US" sz="3600" dirty="0"/>
              <a:t>Depend on degree of crisis, access or no access to care centers</a:t>
            </a:r>
          </a:p>
          <a:p>
            <a:pPr marL="857250" lvl="2" indent="-457200">
              <a:buClr>
                <a:srgbClr val="C00000"/>
              </a:buClr>
              <a:buSzPct val="140000"/>
              <a:buFont typeface="Arial" panose="020B0604020202020204" pitchFamily="34" charset="0"/>
              <a:buChar char="•"/>
            </a:pPr>
            <a:r>
              <a:rPr lang="en-US" altLang="en-US" sz="3200" dirty="0"/>
              <a:t>If access possible, and or level of threat reasonable : </a:t>
            </a:r>
          </a:p>
          <a:p>
            <a:pPr marL="1314450" lvl="3" indent="-457200">
              <a:buFont typeface="Franklin Gothic Book" panose="020B0503020102020204" pitchFamily="34" charset="0"/>
              <a:buChar char="–"/>
            </a:pPr>
            <a:r>
              <a:rPr lang="en-US" altLang="en-US" sz="2600" dirty="0"/>
              <a:t>Multidisciplinary  team </a:t>
            </a:r>
            <a:r>
              <a:rPr lang="en-US" altLang="en-US" sz="2600" dirty="0" smtClean="0"/>
              <a:t>on </a:t>
            </a:r>
            <a:r>
              <a:rPr lang="en-US" altLang="en-US" sz="2600" dirty="0"/>
              <a:t>rotation to provide </a:t>
            </a:r>
            <a:r>
              <a:rPr lang="en-US" altLang="en-US" sz="2600" dirty="0" smtClean="0"/>
              <a:t>services</a:t>
            </a:r>
          </a:p>
          <a:p>
            <a:pPr marL="1314450" lvl="3" indent="-457200">
              <a:buFont typeface="Franklin Gothic Book" panose="020B0503020102020204" pitchFamily="34" charset="0"/>
              <a:buChar char="–"/>
            </a:pPr>
            <a:r>
              <a:rPr lang="en-US" altLang="en-US" sz="2600" dirty="0" smtClean="0"/>
              <a:t>Establish rotation schedule</a:t>
            </a:r>
            <a:endParaRPr lang="en-US" altLang="en-US" sz="2600" dirty="0"/>
          </a:p>
          <a:p>
            <a:pPr marL="857250" lvl="2" indent="-457200">
              <a:buClr>
                <a:srgbClr val="C00000"/>
              </a:buClr>
              <a:buSzPct val="140000"/>
              <a:buFont typeface="Arial" panose="020B0604020202020204" pitchFamily="34" charset="0"/>
              <a:buChar char="•"/>
            </a:pPr>
            <a:r>
              <a:rPr lang="en-US" altLang="en-US" sz="3200" dirty="0"/>
              <a:t>If access not possible and level of threat high</a:t>
            </a:r>
          </a:p>
          <a:p>
            <a:pPr marL="1314450" lvl="3" indent="-457200">
              <a:buFont typeface="Franklin Gothic Book" panose="020B0503020102020204" pitchFamily="34" charset="0"/>
              <a:buChar char="–"/>
            </a:pPr>
            <a:r>
              <a:rPr lang="en-US" altLang="en-US" sz="2600" dirty="0"/>
              <a:t>Stock of drugs outside medical centers at key </a:t>
            </a:r>
            <a:r>
              <a:rPr lang="en-US" altLang="en-US" sz="2600" dirty="0" smtClean="0"/>
              <a:t>locations</a:t>
            </a:r>
            <a:endParaRPr lang="en-US" altLang="en-US" sz="2600" dirty="0"/>
          </a:p>
          <a:p>
            <a:pPr marL="457200" lvl="1" indent="-457200">
              <a:buClr>
                <a:srgbClr val="C00000"/>
              </a:buClr>
              <a:buSzPct val="140000"/>
              <a:buFont typeface="Arial" panose="020B0604020202020204" pitchFamily="34" charset="0"/>
              <a:buChar char="•"/>
            </a:pPr>
            <a:r>
              <a:rPr lang="en-US" altLang="en-US" sz="3500" dirty="0"/>
              <a:t>2</a:t>
            </a:r>
            <a:r>
              <a:rPr lang="en-US" altLang="en-US" sz="3600" dirty="0"/>
              <a:t>4 hour hotline to give info to patients</a:t>
            </a:r>
          </a:p>
          <a:p>
            <a:pPr marL="457200" lvl="1" indent="-457200">
              <a:buClr>
                <a:srgbClr val="C00000"/>
              </a:buClr>
              <a:buSzPct val="140000"/>
              <a:buFont typeface="Arial" panose="020B0604020202020204" pitchFamily="34" charset="0"/>
              <a:buChar char="•"/>
            </a:pPr>
            <a:r>
              <a:rPr lang="en-US" altLang="en-US" sz="3600" dirty="0"/>
              <a:t>Stock of fuel for 4 weeks at our 2 centers </a:t>
            </a:r>
          </a:p>
        </p:txBody>
      </p:sp>
      <p:sp>
        <p:nvSpPr>
          <p:cNvPr id="113668" name="TextBox 1">
            <a:extLst>
              <a:ext uri="{FF2B5EF4-FFF2-40B4-BE49-F238E27FC236}">
                <a16:creationId xmlns="" xmlns:a16="http://schemas.microsoft.com/office/drawing/2014/main" id="{53D91475-6919-4D96-AEA1-F8FE574D574D}"/>
              </a:ext>
            </a:extLst>
          </p:cNvPr>
          <p:cNvSpPr txBox="1">
            <a:spLocks noChangeArrowheads="1"/>
          </p:cNvSpPr>
          <p:nvPr/>
        </p:nvSpPr>
        <p:spPr bwMode="auto">
          <a:xfrm>
            <a:off x="2133600" y="685800"/>
            <a:ext cx="184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800"/>
          </a:p>
          <a:p>
            <a:pPr>
              <a:spcBef>
                <a:spcPct val="0"/>
              </a:spcBef>
              <a:buFontTx/>
              <a:buNone/>
            </a:pPr>
            <a:endParaRPr lang="en-US" altLang="en-US" sz="1800"/>
          </a:p>
        </p:txBody>
      </p:sp>
    </p:spTree>
    <p:extLst>
      <p:ext uri="{BB962C8B-B14F-4D97-AF65-F5344CB8AC3E}">
        <p14:creationId xmlns:p14="http://schemas.microsoft.com/office/powerpoint/2010/main" val="422931750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a:extLst>
              <a:ext uri="{FF2B5EF4-FFF2-40B4-BE49-F238E27FC236}">
                <a16:creationId xmlns="" xmlns:a16="http://schemas.microsoft.com/office/drawing/2014/main" id="{434785CC-DE8F-4843-96DB-9CD0B4AD0F6B}"/>
              </a:ext>
            </a:extLst>
          </p:cNvPr>
          <p:cNvSpPr>
            <a:spLocks noGrp="1"/>
          </p:cNvSpPr>
          <p:nvPr>
            <p:ph type="title"/>
          </p:nvPr>
        </p:nvSpPr>
        <p:spPr>
          <a:xfrm>
            <a:off x="1482436" y="-142704"/>
            <a:ext cx="8229600" cy="762000"/>
          </a:xfrm>
        </p:spPr>
        <p:txBody>
          <a:bodyPr/>
          <a:lstStyle/>
          <a:p>
            <a:r>
              <a:rPr lang="en-US" altLang="en-US" b="0" dirty="0">
                <a:solidFill>
                  <a:srgbClr val="FF0000"/>
                </a:solidFill>
              </a:rPr>
              <a:t>Summary</a:t>
            </a:r>
          </a:p>
        </p:txBody>
      </p:sp>
      <p:sp>
        <p:nvSpPr>
          <p:cNvPr id="119811" name="Content Placeholder 2">
            <a:extLst>
              <a:ext uri="{FF2B5EF4-FFF2-40B4-BE49-F238E27FC236}">
                <a16:creationId xmlns="" xmlns:a16="http://schemas.microsoft.com/office/drawing/2014/main" id="{A3B63F05-E04D-4DE3-8036-C341FD6912C2}"/>
              </a:ext>
            </a:extLst>
          </p:cNvPr>
          <p:cNvSpPr>
            <a:spLocks noGrp="1"/>
          </p:cNvSpPr>
          <p:nvPr>
            <p:ph idx="1"/>
          </p:nvPr>
        </p:nvSpPr>
        <p:spPr>
          <a:xfrm>
            <a:off x="99753" y="484067"/>
            <a:ext cx="11962014" cy="5188755"/>
          </a:xfrm>
        </p:spPr>
        <p:txBody>
          <a:bodyPr>
            <a:noAutofit/>
          </a:bodyPr>
          <a:lstStyle/>
          <a:p>
            <a:pPr>
              <a:buClr>
                <a:srgbClr val="C00000"/>
              </a:buClr>
              <a:buSzPct val="140000"/>
            </a:pPr>
            <a:r>
              <a:rPr lang="en-US" altLang="en-US" sz="2400" dirty="0" smtClean="0"/>
              <a:t>In Haiti despite political unrests, natural disasters, possible to provide effective HIV care. </a:t>
            </a:r>
          </a:p>
          <a:p>
            <a:pPr>
              <a:buClr>
                <a:srgbClr val="C00000"/>
              </a:buClr>
              <a:buSzPct val="140000"/>
            </a:pPr>
            <a:r>
              <a:rPr lang="en-US" altLang="en-US" sz="2400" dirty="0" smtClean="0"/>
              <a:t>Institution must have a great track records </a:t>
            </a:r>
            <a:r>
              <a:rPr lang="en-US" altLang="en-US" sz="2400" u="sng" dirty="0" smtClean="0"/>
              <a:t>in absence of crisis  </a:t>
            </a:r>
            <a:r>
              <a:rPr lang="en-US" altLang="en-US" sz="2400" dirty="0" smtClean="0"/>
              <a:t>with impeccable ethics; deeply rooted in the community it serves and with a dedicated and experienced staff </a:t>
            </a:r>
          </a:p>
          <a:p>
            <a:pPr>
              <a:buClr>
                <a:srgbClr val="C00000"/>
              </a:buClr>
              <a:buSzPct val="140000"/>
            </a:pPr>
            <a:r>
              <a:rPr lang="en-US" altLang="en-US" sz="2400" dirty="0" smtClean="0"/>
              <a:t>At  </a:t>
            </a:r>
            <a:r>
              <a:rPr lang="en-US" altLang="en-US" sz="2400" dirty="0"/>
              <a:t>times of crisis</a:t>
            </a:r>
            <a:r>
              <a:rPr lang="en-US" altLang="en-US" sz="2400" dirty="0" smtClean="0"/>
              <a:t> : must have in place a contingency plan</a:t>
            </a:r>
          </a:p>
          <a:p>
            <a:pPr lvl="1">
              <a:buClr>
                <a:srgbClr val="C00000"/>
              </a:buClr>
              <a:buSzPct val="140000"/>
            </a:pPr>
            <a:r>
              <a:rPr lang="en-US" altLang="en-US" sz="2400" dirty="0" smtClean="0"/>
              <a:t>Planning </a:t>
            </a:r>
            <a:r>
              <a:rPr lang="en-US" altLang="en-US" sz="2400" dirty="0"/>
              <a:t>ahead of time is key (macro and micro)</a:t>
            </a:r>
          </a:p>
          <a:p>
            <a:pPr lvl="2"/>
            <a:r>
              <a:rPr lang="en-US" altLang="en-US" dirty="0" smtClean="0"/>
              <a:t>Mobilize key staff;</a:t>
            </a:r>
            <a:r>
              <a:rPr lang="en-US" altLang="en-US" sz="2000" dirty="0" smtClean="0"/>
              <a:t> </a:t>
            </a:r>
          </a:p>
          <a:p>
            <a:pPr lvl="2"/>
            <a:r>
              <a:rPr lang="en-US" altLang="en-US" sz="2000" dirty="0" smtClean="0"/>
              <a:t>M</a:t>
            </a:r>
            <a:r>
              <a:rPr lang="en-US" altLang="en-US" dirty="0" smtClean="0"/>
              <a:t>edications: give more to have time to catch up</a:t>
            </a:r>
            <a:r>
              <a:rPr lang="en-US" altLang="en-US" sz="2800" dirty="0" smtClean="0"/>
              <a:t> </a:t>
            </a:r>
          </a:p>
          <a:p>
            <a:pPr lvl="2"/>
            <a:r>
              <a:rPr lang="en-US" altLang="en-US" dirty="0" smtClean="0"/>
              <a:t>Lab </a:t>
            </a:r>
            <a:r>
              <a:rPr lang="en-US" altLang="en-US" dirty="0"/>
              <a:t>reagents</a:t>
            </a:r>
          </a:p>
          <a:p>
            <a:pPr lvl="2"/>
            <a:r>
              <a:rPr lang="en-US" altLang="en-US" dirty="0" smtClean="0"/>
              <a:t>Fuel for vehicles and power generators</a:t>
            </a:r>
            <a:endParaRPr lang="en-US" altLang="en-US" dirty="0"/>
          </a:p>
          <a:p>
            <a:pPr lvl="2"/>
            <a:r>
              <a:rPr lang="en-US" altLang="en-US" dirty="0"/>
              <a:t>Security </a:t>
            </a:r>
          </a:p>
          <a:p>
            <a:pPr lvl="2"/>
            <a:r>
              <a:rPr lang="en-US" altLang="en-US" dirty="0"/>
              <a:t>Food/water for hospitalized patients and staff</a:t>
            </a:r>
          </a:p>
          <a:p>
            <a:pPr lvl="2"/>
            <a:r>
              <a:rPr lang="en-US" altLang="en-US" dirty="0"/>
              <a:t>How to reach patients in different </a:t>
            </a:r>
            <a:r>
              <a:rPr lang="en-US" altLang="en-US" dirty="0" smtClean="0"/>
              <a:t>situations? </a:t>
            </a:r>
            <a:endParaRPr lang="en-US" altLang="en-US" dirty="0"/>
          </a:p>
          <a:p>
            <a:pPr>
              <a:buClr>
                <a:srgbClr val="C00000"/>
              </a:buClr>
              <a:buSzPct val="140000"/>
            </a:pPr>
            <a:r>
              <a:rPr lang="en-US" altLang="en-US" sz="2400" dirty="0" smtClean="0"/>
              <a:t>The contingency </a:t>
            </a:r>
            <a:r>
              <a:rPr lang="en-US" altLang="en-US" sz="2400" dirty="0"/>
              <a:t>plan </a:t>
            </a:r>
            <a:r>
              <a:rPr lang="en-US" altLang="en-US" sz="2400" dirty="0" smtClean="0"/>
              <a:t>must be tested</a:t>
            </a:r>
            <a:r>
              <a:rPr lang="en-US" altLang="en-US" sz="2400" dirty="0"/>
              <a:t>, updated and improved after each </a:t>
            </a:r>
            <a:r>
              <a:rPr lang="en-US" altLang="en-US" sz="2400" dirty="0" smtClean="0"/>
              <a:t>new challenge</a:t>
            </a:r>
            <a:endParaRPr lang="en-US" altLang="en-US" sz="2400" dirty="0"/>
          </a:p>
        </p:txBody>
      </p:sp>
    </p:spTree>
    <p:extLst>
      <p:ext uri="{BB962C8B-B14F-4D97-AF65-F5344CB8AC3E}">
        <p14:creationId xmlns:p14="http://schemas.microsoft.com/office/powerpoint/2010/main" val="26604747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 xmlns:a16="http://schemas.microsoft.com/office/drawing/2014/main" id="{5C889583-DF2B-4DAA-97BF-BE77A3D27420}"/>
              </a:ext>
            </a:extLst>
          </p:cNvPr>
          <p:cNvSpPr>
            <a:spLocks noGrp="1"/>
          </p:cNvSpPr>
          <p:nvPr>
            <p:ph type="title"/>
          </p:nvPr>
        </p:nvSpPr>
        <p:spPr>
          <a:xfrm>
            <a:off x="1524000" y="-152400"/>
            <a:ext cx="9144000" cy="1041862"/>
          </a:xfrm>
        </p:spPr>
        <p:txBody>
          <a:bodyPr>
            <a:normAutofit/>
          </a:bodyPr>
          <a:lstStyle/>
          <a:p>
            <a:pPr eaLnBrk="1" hangingPunct="1"/>
            <a:r>
              <a:rPr lang="en-US" altLang="en-US" sz="2800" dirty="0">
                <a:solidFill>
                  <a:srgbClr val="FF0000"/>
                </a:solidFill>
                <a:cs typeface="Arial" panose="020B0604020202020204" pitchFamily="34" charset="0"/>
              </a:rPr>
              <a:t>1979: </a:t>
            </a:r>
            <a:r>
              <a:rPr lang="en-US" altLang="en-US" sz="2800" dirty="0" smtClean="0">
                <a:solidFill>
                  <a:srgbClr val="FF0000"/>
                </a:solidFill>
                <a:cs typeface="Arial" panose="020B0604020202020204" pitchFamily="34" charset="0"/>
              </a:rPr>
              <a:t>Research, training </a:t>
            </a:r>
            <a:r>
              <a:rPr lang="en-US" altLang="en-US" sz="2800" dirty="0">
                <a:solidFill>
                  <a:srgbClr val="FF0000"/>
                </a:solidFill>
                <a:cs typeface="Arial" panose="020B0604020202020204" pitchFamily="34" charset="0"/>
              </a:rPr>
              <a:t>and care team on infantile diarrhea at the State University Hospital (1979) </a:t>
            </a:r>
          </a:p>
        </p:txBody>
      </p:sp>
      <p:pic>
        <p:nvPicPr>
          <p:cNvPr id="26627" name="Picture 2">
            <a:extLst>
              <a:ext uri="{FF2B5EF4-FFF2-40B4-BE49-F238E27FC236}">
                <a16:creationId xmlns="" xmlns:a16="http://schemas.microsoft.com/office/drawing/2014/main" id="{49C2884E-D4CF-4CBC-8C22-F11C0FDE033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197630"/>
            <a:ext cx="7010400" cy="184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5" descr="Marie-Eu Beaulieu Old">
            <a:extLst>
              <a:ext uri="{FF2B5EF4-FFF2-40B4-BE49-F238E27FC236}">
                <a16:creationId xmlns="" xmlns:a16="http://schemas.microsoft.com/office/drawing/2014/main" id="{8D9BE31D-3C59-4DAE-AABA-A6ABC26826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911630"/>
            <a:ext cx="2667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Box 2">
            <a:extLst>
              <a:ext uri="{FF2B5EF4-FFF2-40B4-BE49-F238E27FC236}">
                <a16:creationId xmlns="" xmlns:a16="http://schemas.microsoft.com/office/drawing/2014/main" id="{BFBF1A60-1396-4DB5-9DC1-82C5434AE2F7}"/>
              </a:ext>
            </a:extLst>
          </p:cNvPr>
          <p:cNvSpPr txBox="1">
            <a:spLocks noChangeArrowheads="1"/>
          </p:cNvSpPr>
          <p:nvPr/>
        </p:nvSpPr>
        <p:spPr bwMode="auto">
          <a:xfrm>
            <a:off x="1504950" y="2769005"/>
            <a:ext cx="3067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200" b="1">
                <a:latin typeface="Arial" panose="020B0604020202020204" pitchFamily="34" charset="0"/>
              </a:rPr>
              <a:t>Marie Beaulieu</a:t>
            </a:r>
            <a:r>
              <a:rPr lang="en-US" altLang="en-US" sz="1200">
                <a:latin typeface="Arial" panose="020B0604020202020204" pitchFamily="34" charset="0"/>
              </a:rPr>
              <a:t> MT, Head  lab, 1979-2019</a:t>
            </a:r>
            <a:endParaRPr lang="en-US" altLang="en-US" sz="1200"/>
          </a:p>
        </p:txBody>
      </p:sp>
      <p:pic>
        <p:nvPicPr>
          <p:cNvPr id="26630" name="Picture 6" descr="19">
            <a:extLst>
              <a:ext uri="{FF2B5EF4-FFF2-40B4-BE49-F238E27FC236}">
                <a16:creationId xmlns="" xmlns:a16="http://schemas.microsoft.com/office/drawing/2014/main" id="{D9CCFEC2-9607-4872-ADAC-B56A7D3C4A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835430"/>
            <a:ext cx="24384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1" name="TextBox 3">
            <a:extLst>
              <a:ext uri="{FF2B5EF4-FFF2-40B4-BE49-F238E27FC236}">
                <a16:creationId xmlns="" xmlns:a16="http://schemas.microsoft.com/office/drawing/2014/main" id="{A7614721-92CD-44FD-BFAA-2012F15D8A1C}"/>
              </a:ext>
            </a:extLst>
          </p:cNvPr>
          <p:cNvSpPr txBox="1">
            <a:spLocks noChangeArrowheads="1"/>
          </p:cNvSpPr>
          <p:nvPr/>
        </p:nvSpPr>
        <p:spPr bwMode="auto">
          <a:xfrm>
            <a:off x="4572000" y="2795993"/>
            <a:ext cx="32004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b="1">
                <a:latin typeface="Arial" panose="020B0604020202020204" pitchFamily="34" charset="0"/>
              </a:rPr>
              <a:t>Jean W Pape </a:t>
            </a:r>
            <a:r>
              <a:rPr lang="en-US" altLang="en-US" sz="1200">
                <a:latin typeface="Arial" panose="020B0604020202020204" pitchFamily="34" charset="0"/>
              </a:rPr>
              <a:t>MD,  Director, 1979-2019</a:t>
            </a:r>
          </a:p>
          <a:p>
            <a:pPr>
              <a:spcBef>
                <a:spcPct val="0"/>
              </a:spcBef>
              <a:buFontTx/>
              <a:buNone/>
            </a:pPr>
            <a:endParaRPr lang="en-US" altLang="en-US" sz="1800"/>
          </a:p>
        </p:txBody>
      </p:sp>
      <p:pic>
        <p:nvPicPr>
          <p:cNvPr id="26632" name="Picture 6" descr="Miss Cadot">
            <a:extLst>
              <a:ext uri="{FF2B5EF4-FFF2-40B4-BE49-F238E27FC236}">
                <a16:creationId xmlns="" xmlns:a16="http://schemas.microsoft.com/office/drawing/2014/main" id="{C9B437FB-E232-4317-B6F7-40FCA3152F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2400" y="835430"/>
            <a:ext cx="245745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3" name="TextBox 4">
            <a:extLst>
              <a:ext uri="{FF2B5EF4-FFF2-40B4-BE49-F238E27FC236}">
                <a16:creationId xmlns="" xmlns:a16="http://schemas.microsoft.com/office/drawing/2014/main" id="{AE6A39FE-3E7B-4244-AC21-3ADEBB7AB28F}"/>
              </a:ext>
            </a:extLst>
          </p:cNvPr>
          <p:cNvSpPr txBox="1">
            <a:spLocks noChangeArrowheads="1"/>
          </p:cNvSpPr>
          <p:nvPr/>
        </p:nvSpPr>
        <p:spPr bwMode="auto">
          <a:xfrm>
            <a:off x="7486650" y="2772240"/>
            <a:ext cx="2876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200" b="1" dirty="0" err="1">
                <a:latin typeface="Arial" panose="020B0604020202020204" pitchFamily="34" charset="0"/>
              </a:rPr>
              <a:t>Yonie</a:t>
            </a:r>
            <a:r>
              <a:rPr lang="en-US" altLang="en-US" sz="1200" b="1" dirty="0">
                <a:latin typeface="Arial" panose="020B0604020202020204" pitchFamily="34" charset="0"/>
              </a:rPr>
              <a:t> </a:t>
            </a:r>
            <a:r>
              <a:rPr lang="en-US" altLang="en-US" sz="1200" b="1" dirty="0" err="1">
                <a:latin typeface="Arial" panose="020B0604020202020204" pitchFamily="34" charset="0"/>
              </a:rPr>
              <a:t>Cadot</a:t>
            </a:r>
            <a:r>
              <a:rPr lang="en-US" altLang="en-US" sz="1400" dirty="0">
                <a:latin typeface="Arial" panose="020B0604020202020204" pitchFamily="34" charset="0"/>
              </a:rPr>
              <a:t>, </a:t>
            </a:r>
            <a:r>
              <a:rPr lang="en-US" altLang="en-US" sz="1200" dirty="0">
                <a:latin typeface="Arial" panose="020B0604020202020204" pitchFamily="34" charset="0"/>
              </a:rPr>
              <a:t>Head Nurse, 1979-2019</a:t>
            </a:r>
          </a:p>
          <a:p>
            <a:pPr>
              <a:spcBef>
                <a:spcPct val="0"/>
              </a:spcBef>
              <a:buFontTx/>
              <a:buNone/>
            </a:pPr>
            <a:endParaRPr lang="en-US" altLang="en-US" sz="1400" dirty="0"/>
          </a:p>
        </p:txBody>
      </p:sp>
      <p:sp>
        <p:nvSpPr>
          <p:cNvPr id="36874" name="TextBox 6">
            <a:extLst>
              <a:ext uri="{FF2B5EF4-FFF2-40B4-BE49-F238E27FC236}">
                <a16:creationId xmlns="" xmlns:a16="http://schemas.microsoft.com/office/drawing/2014/main" id="{EA2E4BBC-87E2-4829-A1D9-047608C35FA1}"/>
              </a:ext>
            </a:extLst>
          </p:cNvPr>
          <p:cNvSpPr txBox="1">
            <a:spLocks noChangeArrowheads="1"/>
          </p:cNvSpPr>
          <p:nvPr/>
        </p:nvSpPr>
        <p:spPr bwMode="auto">
          <a:xfrm>
            <a:off x="1305017" y="5029854"/>
            <a:ext cx="9748139"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indent="0">
              <a:defRPr/>
            </a:pPr>
            <a:r>
              <a:rPr lang="en-US" altLang="en-US" sz="2400" dirty="0"/>
              <a:t>High mortality rate </a:t>
            </a:r>
            <a:r>
              <a:rPr lang="en-US" altLang="en-US" sz="2400" dirty="0" smtClean="0"/>
              <a:t> for infantile diarrhea: &gt;40</a:t>
            </a:r>
            <a:r>
              <a:rPr lang="en-US" altLang="en-US" sz="2400" dirty="0"/>
              <a:t>% that decreased to &lt;1.0%</a:t>
            </a:r>
          </a:p>
          <a:p>
            <a:pPr>
              <a:buFont typeface="Wingdings" panose="05000000000000000000" pitchFamily="2" charset="2"/>
              <a:buChar char="Ø"/>
              <a:defRPr/>
            </a:pPr>
            <a:r>
              <a:rPr lang="en-US" altLang="en-US" sz="2400" dirty="0" smtClean="0"/>
              <a:t>Better clinical </a:t>
            </a:r>
            <a:r>
              <a:rPr lang="en-US" altLang="en-US" sz="2400" dirty="0"/>
              <a:t>management of </a:t>
            </a:r>
            <a:r>
              <a:rPr lang="en-US" altLang="en-US" sz="2400" dirty="0" smtClean="0"/>
              <a:t>patients </a:t>
            </a:r>
            <a:endParaRPr lang="en-US" altLang="en-US" sz="2400" dirty="0"/>
          </a:p>
          <a:p>
            <a:pPr>
              <a:buFont typeface="Wingdings" panose="05000000000000000000" pitchFamily="2" charset="2"/>
              <a:buChar char="Ø"/>
              <a:defRPr/>
            </a:pPr>
            <a:r>
              <a:rPr lang="en-US" altLang="en-US" sz="2400" dirty="0"/>
              <a:t> Introduction of oral rehydration </a:t>
            </a:r>
            <a:r>
              <a:rPr lang="en-US" altLang="en-US" sz="2400" dirty="0" smtClean="0"/>
              <a:t>therapy (ORT) </a:t>
            </a:r>
            <a:endParaRPr lang="en-US" altLang="en-US" sz="2400" dirty="0"/>
          </a:p>
        </p:txBody>
      </p:sp>
    </p:spTree>
    <p:extLst>
      <p:ext uri="{BB962C8B-B14F-4D97-AF65-F5344CB8AC3E}">
        <p14:creationId xmlns:p14="http://schemas.microsoft.com/office/powerpoint/2010/main" val="962613306"/>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a:extLst>
              <a:ext uri="{FF2B5EF4-FFF2-40B4-BE49-F238E27FC236}">
                <a16:creationId xmlns="" xmlns:a16="http://schemas.microsoft.com/office/drawing/2014/main" id="{E0D1AEE9-0CAC-4AA7-901A-69A822A4FD8A}"/>
              </a:ext>
            </a:extLst>
          </p:cNvPr>
          <p:cNvSpPr>
            <a:spLocks noGrp="1" noChangeArrowheads="1"/>
          </p:cNvSpPr>
          <p:nvPr>
            <p:ph type="title"/>
          </p:nvPr>
        </p:nvSpPr>
        <p:spPr>
          <a:xfrm>
            <a:off x="1" y="76200"/>
            <a:ext cx="11983914" cy="457200"/>
          </a:xfrm>
        </p:spPr>
        <p:txBody>
          <a:bodyPr>
            <a:normAutofit fontScale="90000"/>
          </a:bodyPr>
          <a:lstStyle/>
          <a:p>
            <a:pPr eaLnBrk="1" hangingPunct="1">
              <a:defRPr/>
            </a:pPr>
            <a:r>
              <a:rPr lang="en-US" sz="2400" b="1" dirty="0">
                <a:effectLst>
                  <a:outerShdw blurRad="38100" dist="38100" dir="2700000" algn="tl">
                    <a:srgbClr val="000000">
                      <a:alpha val="43137"/>
                    </a:srgbClr>
                  </a:outerShdw>
                </a:effectLst>
                <a:cs typeface="Arial" charset="0"/>
              </a:rPr>
              <a:t> </a:t>
            </a:r>
            <a:r>
              <a:rPr lang="en-US" sz="4400" b="0" dirty="0">
                <a:solidFill>
                  <a:srgbClr val="FF0000"/>
                </a:solidFill>
                <a:effectLst>
                  <a:outerShdw blurRad="38100" dist="38100" dir="2700000" algn="tl">
                    <a:srgbClr val="000000">
                      <a:alpha val="43137"/>
                    </a:srgbClr>
                  </a:outerShdw>
                </a:effectLst>
                <a:cs typeface="Arial" charset="0"/>
              </a:rPr>
              <a:t>1979-2000: Impact on infantile mortality in Haiti</a:t>
            </a:r>
            <a:endParaRPr lang="en-US" sz="3400" b="0" dirty="0">
              <a:solidFill>
                <a:srgbClr val="FF0000"/>
              </a:solidFill>
              <a:effectLst>
                <a:outerShdw blurRad="38100" dist="38100" dir="2700000" algn="tl">
                  <a:srgbClr val="000000">
                    <a:alpha val="43137"/>
                  </a:srgbClr>
                </a:outerShdw>
              </a:effectLst>
              <a:cs typeface="Arial" charset="0"/>
            </a:endParaRPr>
          </a:p>
        </p:txBody>
      </p:sp>
      <p:sp>
        <p:nvSpPr>
          <p:cNvPr id="28675" name="Rectangle 3">
            <a:extLst>
              <a:ext uri="{FF2B5EF4-FFF2-40B4-BE49-F238E27FC236}">
                <a16:creationId xmlns="" xmlns:a16="http://schemas.microsoft.com/office/drawing/2014/main" id="{D8841F9B-E6E5-44BB-BF7E-E1BB1140B16A}"/>
              </a:ext>
            </a:extLst>
          </p:cNvPr>
          <p:cNvSpPr>
            <a:spLocks noGrp="1"/>
          </p:cNvSpPr>
          <p:nvPr>
            <p:ph type="body" sz="half" idx="1"/>
          </p:nvPr>
        </p:nvSpPr>
        <p:spPr>
          <a:xfrm>
            <a:off x="1524000" y="515384"/>
            <a:ext cx="8991600" cy="1905000"/>
          </a:xfrm>
        </p:spPr>
        <p:txBody>
          <a:bodyPr/>
          <a:lstStyle/>
          <a:p>
            <a:pPr eaLnBrk="1" hangingPunct="1">
              <a:spcAft>
                <a:spcPct val="15000"/>
              </a:spcAft>
              <a:buFontTx/>
              <a:buNone/>
            </a:pPr>
            <a:r>
              <a:rPr lang="en-US" altLang="en-US" sz="2400"/>
              <a:t>	</a:t>
            </a:r>
            <a:endParaRPr lang="en-US" altLang="en-US" sz="2800">
              <a:solidFill>
                <a:schemeClr val="bg1"/>
              </a:solidFill>
            </a:endParaRPr>
          </a:p>
        </p:txBody>
      </p:sp>
      <p:sp>
        <p:nvSpPr>
          <p:cNvPr id="28676" name="TextBox 12">
            <a:extLst>
              <a:ext uri="{FF2B5EF4-FFF2-40B4-BE49-F238E27FC236}">
                <a16:creationId xmlns="" xmlns:a16="http://schemas.microsoft.com/office/drawing/2014/main" id="{7F0DDCFA-8435-4619-B794-CAC83AE9A89C}"/>
              </a:ext>
            </a:extLst>
          </p:cNvPr>
          <p:cNvSpPr txBox="1">
            <a:spLocks noChangeArrowheads="1"/>
          </p:cNvSpPr>
          <p:nvPr/>
        </p:nvSpPr>
        <p:spPr bwMode="auto">
          <a:xfrm>
            <a:off x="1676400" y="591584"/>
            <a:ext cx="4953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dirty="0"/>
              <a:t>  </a:t>
            </a:r>
            <a:r>
              <a:rPr lang="en-US" altLang="en-US" sz="2400" b="1" dirty="0"/>
              <a:t>Mortality Rate HUEH </a:t>
            </a:r>
            <a:endParaRPr lang="en-US" altLang="en-US" sz="2800" b="1" dirty="0"/>
          </a:p>
          <a:p>
            <a:pPr eaLnBrk="1" hangingPunct="1">
              <a:spcBef>
                <a:spcPct val="0"/>
              </a:spcBef>
              <a:buFontTx/>
              <a:buNone/>
            </a:pPr>
            <a:r>
              <a:rPr lang="en-US" altLang="en-US" sz="2800" b="1" dirty="0"/>
              <a:t>	  </a:t>
            </a:r>
            <a:r>
              <a:rPr lang="en-US" altLang="en-US" sz="2800" b="1" dirty="0" smtClean="0"/>
              <a:t>	</a:t>
            </a:r>
            <a:r>
              <a:rPr lang="fr-HT" altLang="en-US" sz="2000" b="1" dirty="0" smtClean="0"/>
              <a:t>1965-2000</a:t>
            </a:r>
            <a:r>
              <a:rPr lang="fr-HT" altLang="en-US" sz="2400" b="1" dirty="0" smtClean="0"/>
              <a:t> </a:t>
            </a:r>
            <a:endParaRPr lang="fr-HT" altLang="en-US" sz="2400" b="1" dirty="0"/>
          </a:p>
        </p:txBody>
      </p:sp>
      <p:sp>
        <p:nvSpPr>
          <p:cNvPr id="1032" name="TextBox 15">
            <a:extLst>
              <a:ext uri="{FF2B5EF4-FFF2-40B4-BE49-F238E27FC236}">
                <a16:creationId xmlns="" xmlns:a16="http://schemas.microsoft.com/office/drawing/2014/main" id="{907CCCBC-AB9C-4D20-8845-D460B528AB8F}"/>
              </a:ext>
            </a:extLst>
          </p:cNvPr>
          <p:cNvSpPr txBox="1">
            <a:spLocks noChangeArrowheads="1"/>
          </p:cNvSpPr>
          <p:nvPr/>
        </p:nvSpPr>
        <p:spPr bwMode="auto">
          <a:xfrm>
            <a:off x="6096000" y="667784"/>
            <a:ext cx="4572000" cy="954088"/>
          </a:xfrm>
          <a:prstGeom prst="rect">
            <a:avLst/>
          </a:prstGeom>
          <a:noFill/>
          <a:ln w="9525">
            <a:noFill/>
            <a:miter lim="800000"/>
            <a:headEnd/>
            <a:tailEnd/>
          </a:ln>
        </p:spPr>
        <p:txBody>
          <a:bodyPr>
            <a:spAutoFit/>
          </a:bodyPr>
          <a:lstStyle/>
          <a:p>
            <a:pPr eaLnBrk="1" hangingPunct="1">
              <a:defRPr/>
            </a:pPr>
            <a:r>
              <a:rPr lang="fr-CA" sz="2000" b="1" dirty="0">
                <a:effectLst>
                  <a:outerShdw blurRad="38100" dist="38100" dir="2700000" algn="tl">
                    <a:srgbClr val="000000">
                      <a:alpha val="43137"/>
                    </a:srgbClr>
                  </a:outerShdw>
                </a:effectLst>
                <a:latin typeface="Arial" charset="0"/>
              </a:rPr>
              <a:t>	</a:t>
            </a:r>
            <a:r>
              <a:rPr lang="en-US" sz="2000" b="1" dirty="0">
                <a:effectLst>
                  <a:outerShdw blurRad="38100" dist="38100" dir="2700000" algn="tl">
                    <a:srgbClr val="000000">
                      <a:alpha val="43137"/>
                    </a:srgbClr>
                  </a:outerShdw>
                </a:effectLst>
                <a:latin typeface="Arial" charset="0"/>
              </a:rPr>
              <a:t>National Infantile Mortality </a:t>
            </a:r>
            <a:r>
              <a:rPr lang="en-US" sz="2800" b="1" dirty="0"/>
              <a:t>  		</a:t>
            </a:r>
            <a:r>
              <a:rPr lang="en-US" sz="2800" b="1" dirty="0" smtClean="0"/>
              <a:t>			</a:t>
            </a:r>
            <a:r>
              <a:rPr lang="en-US" sz="2000" b="1" dirty="0" smtClean="0"/>
              <a:t>1980-2008</a:t>
            </a:r>
            <a:r>
              <a:rPr lang="en-US" sz="2800" b="1" dirty="0" smtClean="0"/>
              <a:t> </a:t>
            </a:r>
            <a:endParaRPr lang="en-US" sz="2800" b="1" dirty="0"/>
          </a:p>
        </p:txBody>
      </p:sp>
      <p:graphicFrame>
        <p:nvGraphicFramePr>
          <p:cNvPr id="2" name="Chart 9">
            <a:extLst>
              <a:ext uri="{FF2B5EF4-FFF2-40B4-BE49-F238E27FC236}">
                <a16:creationId xmlns="" xmlns:a16="http://schemas.microsoft.com/office/drawing/2014/main" id="{F803568C-F981-4912-BC1B-03D51302E6D8}"/>
              </a:ext>
            </a:extLst>
          </p:cNvPr>
          <p:cNvGraphicFramePr>
            <a:graphicFrameLocks/>
          </p:cNvGraphicFramePr>
          <p:nvPr>
            <p:extLst>
              <p:ext uri="{D42A27DB-BD31-4B8C-83A1-F6EECF244321}">
                <p14:modId xmlns:p14="http://schemas.microsoft.com/office/powerpoint/2010/main" val="505246652"/>
              </p:ext>
            </p:extLst>
          </p:nvPr>
        </p:nvGraphicFramePr>
        <p:xfrm>
          <a:off x="1017639" y="1717122"/>
          <a:ext cx="5408561" cy="3169094"/>
        </p:xfrm>
        <a:graphic>
          <a:graphicData uri="http://schemas.openxmlformats.org/drawingml/2006/chart">
            <c:chart xmlns:c="http://schemas.openxmlformats.org/drawingml/2006/chart" xmlns:r="http://schemas.openxmlformats.org/officeDocument/2006/relationships" r:id="rId3"/>
          </a:graphicData>
        </a:graphic>
      </p:graphicFrame>
      <p:sp>
        <p:nvSpPr>
          <p:cNvPr id="28679" name="TextBox 10">
            <a:extLst>
              <a:ext uri="{FF2B5EF4-FFF2-40B4-BE49-F238E27FC236}">
                <a16:creationId xmlns="" xmlns:a16="http://schemas.microsoft.com/office/drawing/2014/main" id="{4C62B5B8-5BA4-4CDA-8320-F45CBDE3D402}"/>
              </a:ext>
            </a:extLst>
          </p:cNvPr>
          <p:cNvSpPr txBox="1">
            <a:spLocks noChangeArrowheads="1"/>
          </p:cNvSpPr>
          <p:nvPr/>
        </p:nvSpPr>
        <p:spPr bwMode="auto">
          <a:xfrm>
            <a:off x="122064" y="5209861"/>
            <a:ext cx="11684978" cy="113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80000"/>
              </a:lnSpc>
              <a:spcBef>
                <a:spcPts val="0"/>
              </a:spcBef>
              <a:buClr>
                <a:schemeClr val="bg1"/>
              </a:buClr>
            </a:pPr>
            <a:r>
              <a:rPr lang="en-US" altLang="en-US" sz="2800" dirty="0"/>
              <a:t>1982: National program to control infantile diarrhea </a:t>
            </a:r>
            <a:r>
              <a:rPr lang="en-US" altLang="en-US" sz="2800" dirty="0" smtClean="0"/>
              <a:t>with </a:t>
            </a:r>
            <a:r>
              <a:rPr lang="en-US" altLang="en-US" sz="2800" dirty="0"/>
              <a:t>our Unit as </a:t>
            </a:r>
            <a:r>
              <a:rPr lang="en-US" altLang="en-US" sz="2800" dirty="0" smtClean="0"/>
              <a:t>national </a:t>
            </a:r>
            <a:r>
              <a:rPr lang="en-US" altLang="en-US" sz="2800" dirty="0"/>
              <a:t>training </a:t>
            </a:r>
            <a:r>
              <a:rPr lang="en-US" altLang="en-US" sz="2800" dirty="0" smtClean="0"/>
              <a:t>center: we trained </a:t>
            </a:r>
            <a:r>
              <a:rPr lang="en-US" altLang="en-US" sz="2400" dirty="0" smtClean="0"/>
              <a:t> </a:t>
            </a:r>
            <a:r>
              <a:rPr lang="en-US" altLang="en-US" sz="2800" dirty="0" smtClean="0"/>
              <a:t>&gt;</a:t>
            </a:r>
            <a:r>
              <a:rPr lang="en-US" altLang="en-US" sz="2800" dirty="0"/>
              <a:t>14,000 health workers and &gt; 155,000 </a:t>
            </a:r>
            <a:r>
              <a:rPr lang="en-US" altLang="en-US" sz="2800" dirty="0" smtClean="0"/>
              <a:t>parents</a:t>
            </a:r>
          </a:p>
          <a:p>
            <a:pPr eaLnBrk="1" hangingPunct="1">
              <a:lnSpc>
                <a:spcPct val="80000"/>
              </a:lnSpc>
              <a:spcBef>
                <a:spcPts val="0"/>
              </a:spcBef>
              <a:buClr>
                <a:schemeClr val="bg1"/>
              </a:buClr>
            </a:pPr>
            <a:r>
              <a:rPr lang="en-US" altLang="en-US" sz="2800" dirty="0" smtClean="0"/>
              <a:t> </a:t>
            </a:r>
            <a:endParaRPr lang="en-US" altLang="en-US" sz="2400" dirty="0"/>
          </a:p>
        </p:txBody>
      </p:sp>
      <p:sp>
        <p:nvSpPr>
          <p:cNvPr id="28680" name="TextBox 9">
            <a:extLst>
              <a:ext uri="{FF2B5EF4-FFF2-40B4-BE49-F238E27FC236}">
                <a16:creationId xmlns="" xmlns:a16="http://schemas.microsoft.com/office/drawing/2014/main" id="{B87A0F75-2969-47A5-92A7-0CD60E95D4FF}"/>
              </a:ext>
            </a:extLst>
          </p:cNvPr>
          <p:cNvSpPr txBox="1">
            <a:spLocks noChangeArrowheads="1"/>
          </p:cNvSpPr>
          <p:nvPr/>
        </p:nvSpPr>
        <p:spPr bwMode="auto">
          <a:xfrm>
            <a:off x="765698" y="1517097"/>
            <a:ext cx="4191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t>September 1979: start of </a:t>
            </a:r>
            <a:r>
              <a:rPr lang="en-US" altLang="en-US" sz="1800" dirty="0" smtClean="0"/>
              <a:t>interventions </a:t>
            </a:r>
            <a:endParaRPr lang="en-US" altLang="en-US" sz="1800" dirty="0"/>
          </a:p>
        </p:txBody>
      </p:sp>
      <p:cxnSp>
        <p:nvCxnSpPr>
          <p:cNvPr id="4" name="Straight Arrow Connector 3">
            <a:extLst>
              <a:ext uri="{FF2B5EF4-FFF2-40B4-BE49-F238E27FC236}">
                <a16:creationId xmlns="" xmlns:a16="http://schemas.microsoft.com/office/drawing/2014/main" id="{577637FC-C857-44A8-8BA3-3AA4EE8A4A6A}"/>
              </a:ext>
            </a:extLst>
          </p:cNvPr>
          <p:cNvCxnSpPr/>
          <p:nvPr/>
        </p:nvCxnSpPr>
        <p:spPr>
          <a:xfrm>
            <a:off x="2705470" y="1803374"/>
            <a:ext cx="0" cy="4873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aphicFrame>
        <p:nvGraphicFramePr>
          <p:cNvPr id="11" name="Content Placeholder 5">
            <a:extLst>
              <a:ext uri="{FF2B5EF4-FFF2-40B4-BE49-F238E27FC236}">
                <a16:creationId xmlns="" xmlns:a16="http://schemas.microsoft.com/office/drawing/2014/main" id="{D04424AC-9687-4EB8-889F-A7394289B07C}"/>
              </a:ext>
            </a:extLst>
          </p:cNvPr>
          <p:cNvGraphicFramePr>
            <a:graphicFrameLocks/>
          </p:cNvGraphicFramePr>
          <p:nvPr>
            <p:extLst>
              <p:ext uri="{D42A27DB-BD31-4B8C-83A1-F6EECF244321}">
                <p14:modId xmlns:p14="http://schemas.microsoft.com/office/powerpoint/2010/main" val="2773720686"/>
              </p:ext>
            </p:extLst>
          </p:nvPr>
        </p:nvGraphicFramePr>
        <p:xfrm>
          <a:off x="6210300" y="1504778"/>
          <a:ext cx="5219700" cy="327780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11288576"/>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 xmlns:a16="http://schemas.microsoft.com/office/drawing/2014/main" id="{7D912F57-D752-4C2C-8F6E-5AF910BB9C61}"/>
              </a:ext>
            </a:extLst>
          </p:cNvPr>
          <p:cNvSpPr>
            <a:spLocks noGrp="1" noChangeArrowheads="1"/>
          </p:cNvSpPr>
          <p:nvPr>
            <p:ph type="title"/>
          </p:nvPr>
        </p:nvSpPr>
        <p:spPr>
          <a:xfrm>
            <a:off x="0" y="0"/>
            <a:ext cx="12192000" cy="457200"/>
          </a:xfrm>
        </p:spPr>
        <p:txBody>
          <a:bodyPr>
            <a:noAutofit/>
          </a:bodyPr>
          <a:lstStyle/>
          <a:p>
            <a:pPr eaLnBrk="1" hangingPunct="1">
              <a:defRPr/>
            </a:pPr>
            <a:r>
              <a:rPr lang="en-US" b="1" dirty="0">
                <a:solidFill>
                  <a:srgbClr val="FF0000"/>
                </a:solidFill>
                <a:effectLst>
                  <a:outerShdw blurRad="38100" dist="38100" dir="2700000" algn="tl">
                    <a:srgbClr val="000000">
                      <a:alpha val="43137"/>
                    </a:srgbClr>
                  </a:outerShdw>
                </a:effectLst>
                <a:latin typeface="+mn-lt"/>
              </a:rPr>
              <a:t>Les </a:t>
            </a:r>
            <a:r>
              <a:rPr lang="en-US" b="1" dirty="0" err="1">
                <a:solidFill>
                  <a:srgbClr val="FF0000"/>
                </a:solidFill>
                <a:effectLst>
                  <a:outerShdw blurRad="38100" dist="38100" dir="2700000" algn="tl">
                    <a:srgbClr val="000000">
                      <a:alpha val="43137"/>
                    </a:srgbClr>
                  </a:outerShdw>
                </a:effectLst>
                <a:latin typeface="+mn-lt"/>
              </a:rPr>
              <a:t>Centres</a:t>
            </a:r>
            <a:r>
              <a:rPr lang="en-US" b="1" dirty="0">
                <a:solidFill>
                  <a:srgbClr val="FF0000"/>
                </a:solidFill>
                <a:effectLst>
                  <a:outerShdw blurRad="38100" dist="38100" dir="2700000" algn="tl">
                    <a:srgbClr val="000000">
                      <a:alpha val="43137"/>
                    </a:srgbClr>
                  </a:outerShdw>
                </a:effectLst>
                <a:latin typeface="+mn-lt"/>
              </a:rPr>
              <a:t> GHESKIO (May 2, 1982)</a:t>
            </a:r>
          </a:p>
        </p:txBody>
      </p:sp>
      <p:sp>
        <p:nvSpPr>
          <p:cNvPr id="44035" name="Rectangle 3">
            <a:extLst>
              <a:ext uri="{FF2B5EF4-FFF2-40B4-BE49-F238E27FC236}">
                <a16:creationId xmlns="" xmlns:a16="http://schemas.microsoft.com/office/drawing/2014/main" id="{2529F6E2-93B1-4BB8-BD8F-48E67497C925}"/>
              </a:ext>
            </a:extLst>
          </p:cNvPr>
          <p:cNvSpPr>
            <a:spLocks noGrp="1" noChangeArrowheads="1"/>
          </p:cNvSpPr>
          <p:nvPr>
            <p:ph idx="1"/>
          </p:nvPr>
        </p:nvSpPr>
        <p:spPr>
          <a:xfrm>
            <a:off x="307731" y="533400"/>
            <a:ext cx="11517923" cy="5715000"/>
          </a:xfrm>
        </p:spPr>
        <p:txBody>
          <a:bodyPr/>
          <a:lstStyle/>
          <a:p>
            <a:pPr eaLnBrk="1" hangingPunct="1">
              <a:spcBef>
                <a:spcPts val="600"/>
              </a:spcBef>
              <a:buClr>
                <a:srgbClr val="C00000"/>
              </a:buClr>
              <a:buSzPct val="140000"/>
              <a:defRPr/>
            </a:pPr>
            <a:r>
              <a:rPr lang="en-US" sz="2400" dirty="0"/>
              <a:t>AIDS, TB Comprehensive Center for:</a:t>
            </a:r>
          </a:p>
          <a:p>
            <a:pPr lvl="1" eaLnBrk="1" hangingPunct="1">
              <a:spcBef>
                <a:spcPts val="600"/>
              </a:spcBef>
              <a:buClr>
                <a:schemeClr val="accent6"/>
              </a:buClr>
              <a:defRPr/>
            </a:pPr>
            <a:r>
              <a:rPr lang="en-US" altLang="en-US" sz="2200" dirty="0"/>
              <a:t>Translational </a:t>
            </a:r>
            <a:r>
              <a:rPr lang="en-US" altLang="en-US" sz="2200" dirty="0" smtClean="0"/>
              <a:t>research aimed at developing public health models</a:t>
            </a:r>
            <a:endParaRPr lang="en-US" altLang="en-US" sz="2200" dirty="0"/>
          </a:p>
          <a:p>
            <a:pPr lvl="1" eaLnBrk="1" hangingPunct="1">
              <a:spcBef>
                <a:spcPts val="600"/>
              </a:spcBef>
              <a:buClr>
                <a:schemeClr val="accent6"/>
              </a:buClr>
              <a:defRPr/>
            </a:pPr>
            <a:r>
              <a:rPr lang="en-US" sz="2200" dirty="0"/>
              <a:t>Training: largest post graduate training center in Haiti </a:t>
            </a:r>
          </a:p>
          <a:p>
            <a:pPr lvl="1" eaLnBrk="1" hangingPunct="1">
              <a:spcBef>
                <a:spcPts val="600"/>
              </a:spcBef>
              <a:buClr>
                <a:schemeClr val="accent6"/>
              </a:buClr>
              <a:defRPr/>
            </a:pPr>
            <a:r>
              <a:rPr lang="en-US" sz="2200" dirty="0"/>
              <a:t>Services:  one of the largest AIDS and TB centers in the Americas </a:t>
            </a:r>
          </a:p>
          <a:p>
            <a:pPr eaLnBrk="1" hangingPunct="1">
              <a:spcBef>
                <a:spcPts val="600"/>
              </a:spcBef>
              <a:buClr>
                <a:srgbClr val="C00000"/>
              </a:buClr>
              <a:buSzPct val="140000"/>
              <a:defRPr/>
            </a:pPr>
            <a:r>
              <a:rPr lang="en-US" sz="2400" dirty="0"/>
              <a:t>Extended to diarrheal diseases, malaria, dengue, HPV, </a:t>
            </a:r>
            <a:r>
              <a:rPr lang="en-US" sz="2400" dirty="0" smtClean="0"/>
              <a:t>nutrition, chronic diseases</a:t>
            </a:r>
          </a:p>
          <a:p>
            <a:pPr eaLnBrk="1" hangingPunct="1">
              <a:spcBef>
                <a:spcPts val="600"/>
              </a:spcBef>
              <a:buClr>
                <a:srgbClr val="C00000"/>
              </a:buClr>
              <a:buSzPct val="140000"/>
              <a:defRPr/>
            </a:pPr>
            <a:r>
              <a:rPr lang="en-US" altLang="en-US" sz="2400" dirty="0" smtClean="0"/>
              <a:t>Post-earthquake</a:t>
            </a:r>
            <a:r>
              <a:rPr lang="en-US" altLang="en-US" sz="2400" dirty="0"/>
              <a:t>: global health aimed at the poor: care for IDP, primary, vocational,  education and microcredit programs</a:t>
            </a:r>
            <a:endParaRPr lang="en-US" sz="2400" dirty="0"/>
          </a:p>
          <a:p>
            <a:pPr eaLnBrk="1" hangingPunct="1">
              <a:spcBef>
                <a:spcPts val="600"/>
              </a:spcBef>
              <a:buClr>
                <a:srgbClr val="C00000"/>
              </a:buClr>
              <a:buSzPct val="140000"/>
              <a:defRPr/>
            </a:pPr>
            <a:r>
              <a:rPr lang="en-US" sz="2400" dirty="0"/>
              <a:t>Partnership: Ministry of Health and 116 local institutions</a:t>
            </a:r>
          </a:p>
          <a:p>
            <a:pPr eaLnBrk="1" hangingPunct="1">
              <a:spcBef>
                <a:spcPts val="600"/>
              </a:spcBef>
              <a:buClr>
                <a:srgbClr val="C00000"/>
              </a:buClr>
              <a:buSzPct val="140000"/>
              <a:defRPr/>
            </a:pPr>
            <a:r>
              <a:rPr lang="en-US" sz="2400" dirty="0"/>
              <a:t>Foundation created by private sector to support GHESKIO (1993)</a:t>
            </a:r>
          </a:p>
          <a:p>
            <a:pPr eaLnBrk="1" hangingPunct="1">
              <a:spcBef>
                <a:spcPts val="600"/>
              </a:spcBef>
              <a:buClr>
                <a:srgbClr val="C00000"/>
              </a:buClr>
              <a:buSzPct val="140000"/>
              <a:defRPr/>
            </a:pPr>
            <a:r>
              <a:rPr lang="en-US" sz="2400" dirty="0"/>
              <a:t>Granted of “</a:t>
            </a:r>
            <a:r>
              <a:rPr lang="en-US" sz="2400" dirty="0" err="1"/>
              <a:t>Utilité</a:t>
            </a:r>
            <a:r>
              <a:rPr lang="en-US" sz="2400" dirty="0"/>
              <a:t> </a:t>
            </a:r>
            <a:r>
              <a:rPr lang="en-US" sz="2400" dirty="0" err="1"/>
              <a:t>Publique</a:t>
            </a:r>
            <a:r>
              <a:rPr lang="en-US" sz="2400" dirty="0"/>
              <a:t>” by Haitian government (2000)</a:t>
            </a:r>
          </a:p>
          <a:p>
            <a:pPr eaLnBrk="1" hangingPunct="1">
              <a:spcBef>
                <a:spcPts val="600"/>
              </a:spcBef>
              <a:buClr>
                <a:srgbClr val="C00000"/>
              </a:buClr>
              <a:buSzPct val="140000"/>
              <a:defRPr/>
            </a:pPr>
            <a:r>
              <a:rPr lang="en-US" sz="2400" dirty="0"/>
              <a:t>Strong international collaboration: Cornell</a:t>
            </a:r>
            <a:r>
              <a:rPr lang="en-US" sz="2400" dirty="0" smtClean="0"/>
              <a:t>, </a:t>
            </a:r>
            <a:r>
              <a:rPr lang="en-US" sz="2400" dirty="0" err="1" smtClean="0"/>
              <a:t>Fondation</a:t>
            </a:r>
            <a:r>
              <a:rPr lang="en-US" sz="2400" dirty="0" smtClean="0"/>
              <a:t> </a:t>
            </a:r>
            <a:r>
              <a:rPr lang="en-US" sz="2400" dirty="0" err="1"/>
              <a:t>Mérieux</a:t>
            </a:r>
            <a:r>
              <a:rPr lang="en-US" sz="2400" dirty="0"/>
              <a:t>… </a:t>
            </a:r>
          </a:p>
          <a:p>
            <a:pPr eaLnBrk="1" hangingPunct="1">
              <a:spcBef>
                <a:spcPts val="600"/>
              </a:spcBef>
              <a:buClr>
                <a:srgbClr val="C00000"/>
              </a:buClr>
              <a:buSzPct val="140000"/>
              <a:defRPr/>
            </a:pPr>
            <a:r>
              <a:rPr lang="en-US" sz="2400" dirty="0"/>
              <a:t>Continuous support from NIH (1983), Fogarty (1988) </a:t>
            </a:r>
          </a:p>
          <a:p>
            <a:pPr eaLnBrk="1" hangingPunct="1">
              <a:spcBef>
                <a:spcPts val="600"/>
              </a:spcBef>
              <a:buClr>
                <a:schemeClr val="accent6"/>
              </a:buClr>
              <a:defRPr/>
            </a:pPr>
            <a:endParaRPr lang="en-US" altLang="en-US" sz="2800" dirty="0"/>
          </a:p>
          <a:p>
            <a:pPr eaLnBrk="1" hangingPunct="1">
              <a:spcBef>
                <a:spcPts val="600"/>
              </a:spcBef>
              <a:buClr>
                <a:schemeClr val="accent6"/>
              </a:buClr>
              <a:defRPr/>
            </a:pPr>
            <a:endParaRPr lang="en-US" altLang="en-US" sz="2800" dirty="0"/>
          </a:p>
          <a:p>
            <a:pPr eaLnBrk="1" hangingPunct="1">
              <a:spcBef>
                <a:spcPts val="600"/>
              </a:spcBef>
              <a:buClr>
                <a:schemeClr val="accent6"/>
              </a:buClr>
              <a:defRPr/>
            </a:pPr>
            <a:endParaRPr lang="en-US" sz="2600" dirty="0"/>
          </a:p>
          <a:p>
            <a:pPr eaLnBrk="1" hangingPunct="1">
              <a:spcBef>
                <a:spcPts val="600"/>
              </a:spcBef>
              <a:buClr>
                <a:schemeClr val="accent6"/>
              </a:buClr>
              <a:defRPr/>
            </a:pPr>
            <a:endParaRPr lang="en-US" sz="2800" dirty="0"/>
          </a:p>
          <a:p>
            <a:pPr eaLnBrk="1" hangingPunct="1">
              <a:spcBef>
                <a:spcPts val="600"/>
              </a:spcBef>
              <a:buClr>
                <a:schemeClr val="accent6"/>
              </a:buClr>
              <a:buFont typeface="Arial" panose="020B0604020202020204" pitchFamily="34" charset="0"/>
              <a:buNone/>
              <a:defRPr/>
            </a:pPr>
            <a:endParaRPr lang="en-US" sz="2800" dirty="0"/>
          </a:p>
          <a:p>
            <a:pPr eaLnBrk="1" hangingPunct="1">
              <a:spcBef>
                <a:spcPts val="600"/>
              </a:spcBef>
              <a:buClr>
                <a:schemeClr val="accent6"/>
              </a:buClr>
              <a:defRPr/>
            </a:pPr>
            <a:endParaRPr lang="en-US" sz="2400" dirty="0"/>
          </a:p>
          <a:p>
            <a:pPr eaLnBrk="1" hangingPunct="1">
              <a:buFont typeface="Wingdings" panose="05000000000000000000" pitchFamily="2" charset="2"/>
              <a:buNone/>
              <a:defRPr/>
            </a:pPr>
            <a:endParaRPr lang="en-US" sz="2400" dirty="0"/>
          </a:p>
        </p:txBody>
      </p:sp>
      <p:pic>
        <p:nvPicPr>
          <p:cNvPr id="19460" name="Picture 4">
            <a:extLst>
              <a:ext uri="{FF2B5EF4-FFF2-40B4-BE49-F238E27FC236}">
                <a16:creationId xmlns="" xmlns:a16="http://schemas.microsoft.com/office/drawing/2014/main" id="{6DD419FC-6B90-4B83-A343-CD60F8DA4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158"/>
          <a:stretch>
            <a:fillRect/>
          </a:stretch>
        </p:blipFill>
        <p:spPr bwMode="auto">
          <a:xfrm>
            <a:off x="1524000" y="6781800"/>
            <a:ext cx="9144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2" descr="C:\Users\Jwpape\AppData\Local\Microsoft\Windows\Temporary Internet Files\Content.Outlook\W8MY82Y7\DSC_0517.JPG">
            <a:extLst>
              <a:ext uri="{FF2B5EF4-FFF2-40B4-BE49-F238E27FC236}">
                <a16:creationId xmlns="" xmlns:a16="http://schemas.microsoft.com/office/drawing/2014/main" id="{973B0BFE-EAFF-4FCA-AB71-B9C79F2CD7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5638800"/>
            <a:ext cx="32004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2" name="Picture 2">
            <a:extLst>
              <a:ext uri="{FF2B5EF4-FFF2-40B4-BE49-F238E27FC236}">
                <a16:creationId xmlns="" xmlns:a16="http://schemas.microsoft.com/office/drawing/2014/main" id="{54A8D67D-6EEB-4375-8474-94D8240BE4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1888" y="5715000"/>
            <a:ext cx="275431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3" name="Picture 2" descr="C:\Users\Jwpape\AppData\Local\Microsoft\Windows\Temporary Internet Files\Content.Outlook\W8MY82Y7\CTC Picture 1.jpg">
            <a:extLst>
              <a:ext uri="{FF2B5EF4-FFF2-40B4-BE49-F238E27FC236}">
                <a16:creationId xmlns="" xmlns:a16="http://schemas.microsoft.com/office/drawing/2014/main" id="{532C3563-685B-4B68-A580-03FE724219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02563" y="5715000"/>
            <a:ext cx="2713037" cy="1166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9296728"/>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 xmlns:a16="http://schemas.microsoft.com/office/drawing/2014/main" id="{2EB36C89-39A8-449B-8395-51C52130EDBE}"/>
              </a:ext>
            </a:extLst>
          </p:cNvPr>
          <p:cNvSpPr>
            <a:spLocks noGrp="1"/>
          </p:cNvSpPr>
          <p:nvPr>
            <p:ph type="title"/>
          </p:nvPr>
        </p:nvSpPr>
        <p:spPr>
          <a:xfrm>
            <a:off x="-1" y="76200"/>
            <a:ext cx="11990439" cy="605444"/>
          </a:xfrm>
        </p:spPr>
        <p:txBody>
          <a:bodyPr>
            <a:normAutofit fontScale="90000"/>
          </a:bodyPr>
          <a:lstStyle/>
          <a:p>
            <a:r>
              <a:rPr lang="en-US" altLang="en-US" dirty="0">
                <a:solidFill>
                  <a:srgbClr val="00B0F0"/>
                </a:solidFill>
              </a:rPr>
              <a:t>United Nations </a:t>
            </a:r>
            <a:r>
              <a:rPr lang="en-US" altLang="en-US" dirty="0" smtClean="0">
                <a:solidFill>
                  <a:srgbClr val="00B0F0"/>
                </a:solidFill>
              </a:rPr>
              <a:t>Travel Advisory </a:t>
            </a:r>
            <a:r>
              <a:rPr lang="en-US" altLang="en-US" dirty="0">
                <a:solidFill>
                  <a:srgbClr val="00B0F0"/>
                </a:solidFill>
              </a:rPr>
              <a:t>Map for </a:t>
            </a:r>
            <a:r>
              <a:rPr lang="en-US" altLang="en-US" dirty="0" smtClean="0">
                <a:solidFill>
                  <a:srgbClr val="00B0F0"/>
                </a:solidFill>
              </a:rPr>
              <a:t>Port-au-Prince</a:t>
            </a:r>
            <a:endParaRPr lang="en-US" altLang="en-US" dirty="0">
              <a:solidFill>
                <a:srgbClr val="00B0F0"/>
              </a:solidFill>
            </a:endParaRPr>
          </a:p>
        </p:txBody>
      </p:sp>
      <p:pic>
        <p:nvPicPr>
          <p:cNvPr id="21507" name="Picture 2" descr="Map_of_greater_PORT_AU_PRINCE">
            <a:extLst>
              <a:ext uri="{FF2B5EF4-FFF2-40B4-BE49-F238E27FC236}">
                <a16:creationId xmlns="" xmlns:a16="http://schemas.microsoft.com/office/drawing/2014/main" id="{B226D12E-F0A8-4A1C-8473-A60DDB877DC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38687" y="897774"/>
            <a:ext cx="9705513" cy="5105400"/>
          </a:xfrm>
          <a:noFill/>
        </p:spPr>
      </p:pic>
      <p:sp>
        <p:nvSpPr>
          <p:cNvPr id="21508" name="Rectangle 4">
            <a:extLst>
              <a:ext uri="{FF2B5EF4-FFF2-40B4-BE49-F238E27FC236}">
                <a16:creationId xmlns="" xmlns:a16="http://schemas.microsoft.com/office/drawing/2014/main" id="{B881C03D-4C8C-478F-A2EE-4092BC3FD4BC}"/>
              </a:ext>
            </a:extLst>
          </p:cNvPr>
          <p:cNvSpPr>
            <a:spLocks noChangeArrowheads="1"/>
          </p:cNvSpPr>
          <p:nvPr/>
        </p:nvSpPr>
        <p:spPr bwMode="auto">
          <a:xfrm>
            <a:off x="1187394" y="3471706"/>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dirty="0">
                <a:latin typeface="Times New Roman" panose="02020603050405020304" pitchFamily="18" charset="0"/>
              </a:rPr>
              <a:t>GHESKIO</a:t>
            </a:r>
          </a:p>
        </p:txBody>
      </p:sp>
      <p:cxnSp>
        <p:nvCxnSpPr>
          <p:cNvPr id="21509" name="Straight Arrow Connector 6">
            <a:extLst>
              <a:ext uri="{FF2B5EF4-FFF2-40B4-BE49-F238E27FC236}">
                <a16:creationId xmlns="" xmlns:a16="http://schemas.microsoft.com/office/drawing/2014/main" id="{C27FD6A1-CB72-4F22-8D96-BCA183CDF7A2}"/>
              </a:ext>
            </a:extLst>
          </p:cNvPr>
          <p:cNvCxnSpPr>
            <a:cxnSpLocks noChangeShapeType="1"/>
          </p:cNvCxnSpPr>
          <p:nvPr/>
        </p:nvCxnSpPr>
        <p:spPr bwMode="auto">
          <a:xfrm>
            <a:off x="2860829" y="3746660"/>
            <a:ext cx="304800" cy="26988"/>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1510" name="Rectangle 10">
            <a:extLst>
              <a:ext uri="{FF2B5EF4-FFF2-40B4-BE49-F238E27FC236}">
                <a16:creationId xmlns="" xmlns:a16="http://schemas.microsoft.com/office/drawing/2014/main" id="{FA2BC61D-88B3-46C3-8706-8F68D5AE9A98}"/>
              </a:ext>
            </a:extLst>
          </p:cNvPr>
          <p:cNvSpPr>
            <a:spLocks noChangeArrowheads="1"/>
          </p:cNvSpPr>
          <p:nvPr/>
        </p:nvSpPr>
        <p:spPr bwMode="auto">
          <a:xfrm>
            <a:off x="9144000" y="2514600"/>
            <a:ext cx="1828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a:latin typeface="Times New Roman" panose="02020603050405020304" pitchFamily="18" charset="0"/>
              </a:rPr>
              <a:t>GHESKIO</a:t>
            </a:r>
          </a:p>
        </p:txBody>
      </p:sp>
      <p:cxnSp>
        <p:nvCxnSpPr>
          <p:cNvPr id="21511" name="Straight Arrow Connector 11">
            <a:extLst>
              <a:ext uri="{FF2B5EF4-FFF2-40B4-BE49-F238E27FC236}">
                <a16:creationId xmlns="" xmlns:a16="http://schemas.microsoft.com/office/drawing/2014/main" id="{6A09455D-8A7E-49DC-B5CF-10EE3D2789E6}"/>
              </a:ext>
            </a:extLst>
          </p:cNvPr>
          <p:cNvCxnSpPr>
            <a:cxnSpLocks noChangeShapeType="1"/>
          </p:cNvCxnSpPr>
          <p:nvPr/>
        </p:nvCxnSpPr>
        <p:spPr bwMode="auto">
          <a:xfrm flipV="1">
            <a:off x="8305800" y="2744788"/>
            <a:ext cx="838200" cy="76200"/>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022605380"/>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Subtitle 2">
            <a:extLst>
              <a:ext uri="{FF2B5EF4-FFF2-40B4-BE49-F238E27FC236}">
                <a16:creationId xmlns="" xmlns:a16="http://schemas.microsoft.com/office/drawing/2014/main" id="{64811CA9-9ACE-4EC0-976A-45D134FAB3BA}"/>
              </a:ext>
            </a:extLst>
          </p:cNvPr>
          <p:cNvSpPr>
            <a:spLocks noGrp="1"/>
          </p:cNvSpPr>
          <p:nvPr>
            <p:ph type="subTitle" idx="1"/>
          </p:nvPr>
        </p:nvSpPr>
        <p:spPr>
          <a:xfrm>
            <a:off x="2438399" y="-177876"/>
            <a:ext cx="8608143" cy="773113"/>
          </a:xfrm>
        </p:spPr>
        <p:txBody>
          <a:bodyPr>
            <a:normAutofit/>
          </a:bodyPr>
          <a:lstStyle/>
          <a:p>
            <a:pPr>
              <a:defRPr/>
            </a:pPr>
            <a:r>
              <a:rPr lang="en-US" sz="3600" b="1" dirty="0" smtClean="0">
                <a:solidFill>
                  <a:srgbClr val="FF0000"/>
                </a:solidFill>
                <a:effectLst>
                  <a:outerShdw blurRad="38100" dist="38100" dir="2700000" algn="tl">
                    <a:srgbClr val="000000">
                      <a:alpha val="43137"/>
                    </a:srgbClr>
                  </a:outerShdw>
                </a:effectLst>
                <a:ea typeface="+mj-ea"/>
                <a:cs typeface="+mj-cs"/>
              </a:rPr>
              <a:t>Les </a:t>
            </a:r>
            <a:r>
              <a:rPr lang="en-US" sz="3600" b="1" dirty="0" err="1">
                <a:solidFill>
                  <a:srgbClr val="FF0000"/>
                </a:solidFill>
                <a:effectLst>
                  <a:outerShdw blurRad="38100" dist="38100" dir="2700000" algn="tl">
                    <a:srgbClr val="000000">
                      <a:alpha val="43137"/>
                    </a:srgbClr>
                  </a:outerShdw>
                </a:effectLst>
                <a:ea typeface="+mj-ea"/>
                <a:cs typeface="+mj-cs"/>
              </a:rPr>
              <a:t>Centres</a:t>
            </a:r>
            <a:r>
              <a:rPr lang="en-US" sz="3600" b="1" dirty="0">
                <a:solidFill>
                  <a:srgbClr val="FF0000"/>
                </a:solidFill>
                <a:effectLst>
                  <a:outerShdw blurRad="38100" dist="38100" dir="2700000" algn="tl">
                    <a:srgbClr val="000000">
                      <a:alpha val="43137"/>
                    </a:srgbClr>
                  </a:outerShdw>
                </a:effectLst>
                <a:ea typeface="+mj-ea"/>
                <a:cs typeface="+mj-cs"/>
              </a:rPr>
              <a:t> </a:t>
            </a:r>
            <a:r>
              <a:rPr lang="en-US" sz="3600" b="1" dirty="0" smtClean="0">
                <a:solidFill>
                  <a:srgbClr val="FF0000"/>
                </a:solidFill>
                <a:effectLst>
                  <a:outerShdw blurRad="38100" dist="38100" dir="2700000" algn="tl">
                    <a:srgbClr val="000000">
                      <a:alpha val="43137"/>
                    </a:srgbClr>
                  </a:outerShdw>
                </a:effectLst>
                <a:ea typeface="+mj-ea"/>
                <a:cs typeface="+mj-cs"/>
              </a:rPr>
              <a:t>GHESKIO-INLR</a:t>
            </a:r>
            <a:endParaRPr lang="en-US" altLang="en-US" sz="3600" dirty="0">
              <a:solidFill>
                <a:srgbClr val="FF0000"/>
              </a:solidFill>
            </a:endParaRPr>
          </a:p>
        </p:txBody>
      </p:sp>
      <p:pic>
        <p:nvPicPr>
          <p:cNvPr id="22531" name="Picture 3">
            <a:extLst>
              <a:ext uri="{FF2B5EF4-FFF2-40B4-BE49-F238E27FC236}">
                <a16:creationId xmlns="" xmlns:a16="http://schemas.microsoft.com/office/drawing/2014/main" id="{48F084DF-2CA2-4852-8CE0-2EE1C6D5B22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0340" y="446882"/>
            <a:ext cx="9466007" cy="5604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 xmlns:a16="http://schemas.microsoft.com/office/drawing/2014/main" id="{65419135-A609-4FE0-9387-F3FC59A485C1}"/>
              </a:ext>
            </a:extLst>
          </p:cNvPr>
          <p:cNvCxnSpPr>
            <a:cxnSpLocks/>
          </p:cNvCxnSpPr>
          <p:nvPr/>
        </p:nvCxnSpPr>
        <p:spPr>
          <a:xfrm flipH="1" flipV="1">
            <a:off x="7067550" y="2321273"/>
            <a:ext cx="1530760" cy="1628428"/>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 xmlns:a16="http://schemas.microsoft.com/office/drawing/2014/main" id="{F11CFE94-066A-4A1B-9F51-8A1F2E280CD1}"/>
              </a:ext>
            </a:extLst>
          </p:cNvPr>
          <p:cNvCxnSpPr>
            <a:cxnSpLocks/>
          </p:cNvCxnSpPr>
          <p:nvPr/>
        </p:nvCxnSpPr>
        <p:spPr>
          <a:xfrm flipV="1">
            <a:off x="5537021" y="2331593"/>
            <a:ext cx="1530529" cy="1618108"/>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6F452FC9-BF4E-42A9-9327-661A92320308}"/>
              </a:ext>
            </a:extLst>
          </p:cNvPr>
          <p:cNvCxnSpPr>
            <a:cxnSpLocks/>
          </p:cNvCxnSpPr>
          <p:nvPr/>
        </p:nvCxnSpPr>
        <p:spPr>
          <a:xfrm flipH="1" flipV="1">
            <a:off x="5537021" y="4055219"/>
            <a:ext cx="1473379" cy="1404591"/>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AE06A735-A2D7-4719-B4C3-EF3550402FBC}"/>
              </a:ext>
            </a:extLst>
          </p:cNvPr>
          <p:cNvCxnSpPr>
            <a:cxnSpLocks/>
          </p:cNvCxnSpPr>
          <p:nvPr/>
        </p:nvCxnSpPr>
        <p:spPr>
          <a:xfrm flipV="1">
            <a:off x="7067550" y="3949701"/>
            <a:ext cx="1530760" cy="1484314"/>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sp>
        <p:nvSpPr>
          <p:cNvPr id="22536" name="TextBox 4">
            <a:extLst>
              <a:ext uri="{FF2B5EF4-FFF2-40B4-BE49-F238E27FC236}">
                <a16:creationId xmlns="" xmlns:a16="http://schemas.microsoft.com/office/drawing/2014/main" id="{C99C979F-1917-4C4C-B04F-EC641C4B813A}"/>
              </a:ext>
            </a:extLst>
          </p:cNvPr>
          <p:cNvSpPr txBox="1">
            <a:spLocks noChangeArrowheads="1"/>
          </p:cNvSpPr>
          <p:nvPr/>
        </p:nvSpPr>
        <p:spPr bwMode="auto">
          <a:xfrm>
            <a:off x="0" y="2462003"/>
            <a:ext cx="256564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dirty="0">
                <a:latin typeface="Times New Roman" panose="02020603050405020304" pitchFamily="18" charset="0"/>
              </a:rPr>
              <a:t>Aerial view of GHESKIO Centers in downtown </a:t>
            </a:r>
            <a:endParaRPr lang="en-US" altLang="en-US" sz="2400" dirty="0" smtClean="0">
              <a:latin typeface="Times New Roman" panose="02020603050405020304" pitchFamily="18" charset="0"/>
            </a:endParaRPr>
          </a:p>
          <a:p>
            <a:pPr eaLnBrk="1" hangingPunct="1">
              <a:spcBef>
                <a:spcPct val="0"/>
              </a:spcBef>
              <a:buFontTx/>
              <a:buNone/>
            </a:pPr>
            <a:r>
              <a:rPr lang="en-US" altLang="en-US" sz="2400" dirty="0" smtClean="0">
                <a:latin typeface="Times New Roman" panose="02020603050405020304" pitchFamily="18" charset="0"/>
              </a:rPr>
              <a:t>Port-au-Prince</a:t>
            </a:r>
            <a:endParaRPr lang="en-US" altLang="en-US" sz="2400" dirty="0">
              <a:latin typeface="Times New Roman" panose="02020603050405020304" pitchFamily="18" charset="0"/>
            </a:endParaRPr>
          </a:p>
        </p:txBody>
      </p:sp>
      <p:sp>
        <p:nvSpPr>
          <p:cNvPr id="22537" name="TextBox 12297">
            <a:extLst>
              <a:ext uri="{FF2B5EF4-FFF2-40B4-BE49-F238E27FC236}">
                <a16:creationId xmlns="" xmlns:a16="http://schemas.microsoft.com/office/drawing/2014/main" id="{2E1F14F6-07ED-435A-9DC8-2128C46821E0}"/>
              </a:ext>
            </a:extLst>
          </p:cNvPr>
          <p:cNvSpPr txBox="1">
            <a:spLocks noChangeArrowheads="1"/>
          </p:cNvSpPr>
          <p:nvPr/>
        </p:nvSpPr>
        <p:spPr bwMode="auto">
          <a:xfrm>
            <a:off x="-110284" y="1345224"/>
            <a:ext cx="296888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b="1" dirty="0"/>
              <a:t>Slums of City of God</a:t>
            </a:r>
          </a:p>
          <a:p>
            <a:pPr>
              <a:spcBef>
                <a:spcPct val="0"/>
              </a:spcBef>
              <a:buFontTx/>
              <a:buNone/>
            </a:pPr>
            <a:r>
              <a:rPr lang="en-US" altLang="en-US" sz="2400" b="1" dirty="0"/>
              <a:t>“Kosovo”</a:t>
            </a:r>
            <a:endParaRPr lang="en-US" altLang="en-US" sz="4400" b="1" dirty="0"/>
          </a:p>
          <a:p>
            <a:pPr>
              <a:spcBef>
                <a:spcPct val="0"/>
              </a:spcBef>
              <a:buFontTx/>
              <a:buNone/>
            </a:pPr>
            <a:endParaRPr lang="en-US" altLang="en-US" sz="1800" dirty="0"/>
          </a:p>
        </p:txBody>
      </p:sp>
      <p:cxnSp>
        <p:nvCxnSpPr>
          <p:cNvPr id="10" name="Straight Arrow Connector 6">
            <a:extLst>
              <a:ext uri="{FF2B5EF4-FFF2-40B4-BE49-F238E27FC236}">
                <a16:creationId xmlns="" xmlns:a16="http://schemas.microsoft.com/office/drawing/2014/main" id="{C27FD6A1-CB72-4F22-8D96-BCA183CDF7A2}"/>
              </a:ext>
            </a:extLst>
          </p:cNvPr>
          <p:cNvCxnSpPr>
            <a:cxnSpLocks noChangeShapeType="1"/>
          </p:cNvCxnSpPr>
          <p:nvPr/>
        </p:nvCxnSpPr>
        <p:spPr bwMode="auto">
          <a:xfrm flipV="1">
            <a:off x="2388376" y="1302273"/>
            <a:ext cx="3074292" cy="502791"/>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2" name="Straight Arrow Connector 6">
            <a:extLst>
              <a:ext uri="{FF2B5EF4-FFF2-40B4-BE49-F238E27FC236}">
                <a16:creationId xmlns="" xmlns:a16="http://schemas.microsoft.com/office/drawing/2014/main" id="{C27FD6A1-CB72-4F22-8D96-BCA183CDF7A2}"/>
              </a:ext>
            </a:extLst>
          </p:cNvPr>
          <p:cNvCxnSpPr>
            <a:cxnSpLocks noChangeShapeType="1"/>
          </p:cNvCxnSpPr>
          <p:nvPr/>
        </p:nvCxnSpPr>
        <p:spPr bwMode="auto">
          <a:xfrm>
            <a:off x="2063318" y="2052260"/>
            <a:ext cx="2134493" cy="1235627"/>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168556179"/>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AIDS 2016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Presentation2" id="{ADBD3347-1A0F-45F0-B4B5-B886B317FA11}" vid="{2289ECF3-0365-4EFC-8344-95011E66FDF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Custom 1">
    <a:dk1>
      <a:sysClr val="windowText" lastClr="000000"/>
    </a:dk1>
    <a:lt1>
      <a:sysClr val="window" lastClr="FFFFFF"/>
    </a:lt1>
    <a:dk2>
      <a:srgbClr val="212745"/>
    </a:dk2>
    <a:lt2>
      <a:srgbClr val="B4DCFA"/>
    </a:lt2>
    <a:accent1>
      <a:srgbClr val="4E67C8"/>
    </a:accent1>
    <a:accent2>
      <a:srgbClr val="5ECCF3"/>
    </a:accent2>
    <a:accent3>
      <a:srgbClr val="81D319"/>
    </a:accent3>
    <a:accent4>
      <a:srgbClr val="5DCEAF"/>
    </a:accent4>
    <a:accent5>
      <a:srgbClr val="FF8021"/>
    </a:accent5>
    <a:accent6>
      <a:srgbClr val="F14124"/>
    </a:accent6>
    <a:hlink>
      <a:srgbClr val="56C7AA"/>
    </a:hlink>
    <a:folHlink>
      <a:srgbClr val="59A8D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AIDS2016_template</Template>
  <TotalTime>17687</TotalTime>
  <Words>2426</Words>
  <Application>Microsoft Office PowerPoint</Application>
  <PresentationFormat>Personnalisé</PresentationFormat>
  <Paragraphs>410</Paragraphs>
  <Slides>43</Slides>
  <Notes>30</Notes>
  <HiddenSlides>0</HiddenSlides>
  <MMClips>0</MMClips>
  <ScaleCrop>false</ScaleCrop>
  <HeadingPairs>
    <vt:vector size="6" baseType="variant">
      <vt:variant>
        <vt:lpstr>Thème</vt:lpstr>
      </vt:variant>
      <vt:variant>
        <vt:i4>1</vt:i4>
      </vt:variant>
      <vt:variant>
        <vt:lpstr>Serveurs OLE incorporés</vt:lpstr>
      </vt:variant>
      <vt:variant>
        <vt:i4>3</vt:i4>
      </vt:variant>
      <vt:variant>
        <vt:lpstr>Titres des diapositives</vt:lpstr>
      </vt:variant>
      <vt:variant>
        <vt:i4>43</vt:i4>
      </vt:variant>
    </vt:vector>
  </HeadingPairs>
  <TitlesOfParts>
    <vt:vector size="47" baseType="lpstr">
      <vt:lpstr>AIDS 2016_Template</vt:lpstr>
      <vt:lpstr>Document</vt:lpstr>
      <vt:lpstr>Microsoft Graph Chart</vt:lpstr>
      <vt:lpstr>Chart</vt:lpstr>
      <vt:lpstr>Provision of HIV care by the GHESKIO Centers in the setting of complex humanitarian emergencies in Haiti</vt:lpstr>
      <vt:lpstr>Outline: HIV Care by the GHESKIO Centers in setting of complex humanitarian emergencies in Haiti </vt:lpstr>
      <vt:lpstr>Haiti: Country Profile</vt:lpstr>
      <vt:lpstr>Tract record to provide HIV care before and during crisis</vt:lpstr>
      <vt:lpstr>1979: Research, training and care team on infantile diarrhea at the State University Hospital (1979) </vt:lpstr>
      <vt:lpstr> 1979-2000: Impact on infantile mortality in Haiti</vt:lpstr>
      <vt:lpstr>Les Centres GHESKIO (May 2, 1982)</vt:lpstr>
      <vt:lpstr>United Nations Travel Advisory Map for Port-au-Prince</vt:lpstr>
      <vt:lpstr>Présentation PowerPoint</vt:lpstr>
      <vt:lpstr>Présentation PowerPoint</vt:lpstr>
      <vt:lpstr>Characteristics of Tropical AIDS</vt:lpstr>
      <vt:lpstr>GHESKIO challenges:1982-2019*</vt:lpstr>
      <vt:lpstr>Présentation PowerPoint</vt:lpstr>
      <vt:lpstr>Bay of Port au Prince, Haiti</vt:lpstr>
      <vt:lpstr>January 12, 2010,  4:53pm Earthquake Toll</vt:lpstr>
      <vt:lpstr>“Tent cities”</vt:lpstr>
      <vt:lpstr>Présentation PowerPoint</vt:lpstr>
      <vt:lpstr>GHESKIO  Post Earthquake  Challenges</vt:lpstr>
      <vt:lpstr>Présentation PowerPoint</vt:lpstr>
      <vt:lpstr>Présentation PowerPoint</vt:lpstr>
      <vt:lpstr>Primary school Prince Albert II de Monaco</vt:lpstr>
      <vt:lpstr>Présentation PowerPoint</vt:lpstr>
      <vt:lpstr>Volunteers on NIH-research protocols  2010-2011</vt:lpstr>
      <vt:lpstr>Présentation PowerPoint</vt:lpstr>
      <vt:lpstr>Présentation PowerPoint</vt:lpstr>
      <vt:lpstr>Présentation PowerPoint</vt:lpstr>
      <vt:lpstr>Présentation PowerPoint</vt:lpstr>
      <vt:lpstr>MDRTB Ludwig Pavilion </vt:lpstr>
      <vt:lpstr>Présentation PowerPoint</vt:lpstr>
      <vt:lpstr>Présentation PowerPoint</vt:lpstr>
      <vt:lpstr>Présentation PowerPoint</vt:lpstr>
      <vt:lpstr>GHESKIO Response to 2010 Cholera epidemic</vt:lpstr>
      <vt:lpstr>Two most critical issues in AIDS care</vt:lpstr>
      <vt:lpstr>Standard vs. Same-day ART</vt:lpstr>
      <vt:lpstr>Retention in Care is complex</vt:lpstr>
      <vt:lpstr>Provision of HIV care at times of crisis</vt:lpstr>
      <vt:lpstr>Community Advisory Board</vt:lpstr>
      <vt:lpstr>Preparatory phase of  Contingency plan</vt:lpstr>
      <vt:lpstr>Activate contingency plan by urgency Level</vt:lpstr>
      <vt:lpstr>Policy for medications</vt:lpstr>
      <vt:lpstr>How to reach patients at times of crisis ? </vt:lpstr>
      <vt:lpstr>Retention in care during crisis</vt:lpstr>
      <vt:lpstr>Summary</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 Entwistle</dc:creator>
  <cp:lastModifiedBy>JWPAPE</cp:lastModifiedBy>
  <cp:revision>152</cp:revision>
  <cp:lastPrinted>2017-01-16T15:31:13Z</cp:lastPrinted>
  <dcterms:created xsi:type="dcterms:W3CDTF">2017-01-13T09:09:35Z</dcterms:created>
  <dcterms:modified xsi:type="dcterms:W3CDTF">2019-07-23T17:03:41Z</dcterms:modified>
</cp:coreProperties>
</file>